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84" r:id="rId5"/>
    <p:sldId id="256" r:id="rId6"/>
    <p:sldId id="262" r:id="rId7"/>
    <p:sldId id="260" r:id="rId8"/>
    <p:sldId id="276" r:id="rId9"/>
    <p:sldId id="264" r:id="rId10"/>
    <p:sldId id="277" r:id="rId11"/>
    <p:sldId id="282" r:id="rId12"/>
    <p:sldId id="280" r:id="rId13"/>
    <p:sldId id="283" r:id="rId14"/>
    <p:sldId id="268" r:id="rId15"/>
    <p:sldId id="278" r:id="rId16"/>
    <p:sldId id="269" r:id="rId17"/>
    <p:sldId id="279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lang="ru-RU" sz="1200" smtClean="0"/>
            </a:lvl1pPr>
          </a:lstStyle>
          <a:p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Тип проекта: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 игровой (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ролево-игровой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ru-RU" sz="1200" dirty="0" smtClean="0">
              <a:latin typeface="Times New Roman"/>
              <a:ea typeface="Times New Roman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 количеству участников: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групповой (подгрупповой)</a:t>
            </a:r>
            <a:endParaRPr lang="ru-RU" sz="1200" dirty="0" smtClean="0">
              <a:latin typeface="Times New Roman"/>
              <a:ea typeface="Times New Roman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Продолжительность: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 краткосрочный - 1 неделя.</a:t>
            </a:r>
            <a:endParaRPr lang="ru-RU" sz="1200" dirty="0" smtClean="0">
              <a:latin typeface="Times New Roman"/>
              <a:ea typeface="Times New Roman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Актуальность: 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соответствии с ФГОС ДО, одним из направлений развития и образования детей является познавательное развитие, через игровую (различные виды) деятельность. Все дети в группе раннего возраста очень любят играть. В процессе игры они получают новые знания и навыки, познают окружающий мир. Большое удовольствие детям приносят игры с водой, в результате чего они делают первые свои открытия. И поэтому ребенок будет воспринимать информацию проекта с удовольствием.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lang="ru-RU" sz="1200" smtClean="0"/>
            </a:lvl1pPr>
          </a:lstStyle>
          <a:p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Цель: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дать малышам элементарные представления о воде и ее свойствах и назначении через различные виды деятельности.</a:t>
            </a:r>
            <a:endParaRPr lang="ru-RU" sz="1200" dirty="0" smtClean="0">
              <a:latin typeface="Times New Roman"/>
              <a:ea typeface="Times New Roman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Задачи:</a:t>
            </a:r>
            <a:endParaRPr lang="ru-RU" sz="1200" dirty="0" smtClean="0">
              <a:latin typeface="Times New Roman"/>
              <a:ea typeface="Times New Roman"/>
            </a:endParaRPr>
          </a:p>
          <a:p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для детей: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1.Познакомить детей с ролью воды в жизни человека, а так же с ее свойствами;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Развить наблюдательность детей с помощью игр с водой;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Формировать умение действовать и аккуратно пользоваться водой.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Совершенствовать КГН.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Создать в группе условия для развития познавательной деятельности.</a:t>
            </a:r>
            <a:endParaRPr lang="ru-RU" sz="1200" dirty="0" smtClean="0">
              <a:latin typeface="Times New Roman"/>
              <a:ea typeface="Times New Roman"/>
            </a:endParaRPr>
          </a:p>
          <a:p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для родителей (законных представителей):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Ознакомить родителей с предстоящей проектной деятельностью по теме недели.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Научить родителей изготавливать раствор мыльных пузырей в домашних условиях.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Привлечь родителей к участию в проекте «водичка –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водичка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 дома.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Обеспечить атмосферу доброжелательности, комфортности в общении: родитель – педагог; родитель – ребенок.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 eaLnBrk="1" latinLnBrk="0" hangingPunct="1"/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 hasCustomPrompt="1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400" b="1" baseline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 smtClean="0"/>
              <a:t>План реализации проекта: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 hasCustomPrompt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857250" marR="45720" indent="-8572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romanUcPeriod"/>
              <a:tabLst/>
              <a:defRPr lang="ru-RU" sz="400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smtClean="0"/>
              <a:t>Подготовительный этап</a:t>
            </a:r>
            <a:endParaRPr kumimoji="0" lang="en-US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+mj-lt"/>
              <a:buAutoNum type="arabicPeriod"/>
              <a:defRPr lang="ru-RU" sz="1200" smtClean="0"/>
            </a:lvl1pPr>
          </a:lstStyle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Изучить материал по созданию проекта в ДОУ по ФГОС;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Разработать проект;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Составить картотеку игр с водой;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Создать макет «аквариум»;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Подготовить и пополнить дидактический материал для игр с водой;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Подготовить консультацию для родителей «Игры с водой».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Чтение художественной литературы: «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Мойдодыр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».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Рассматривание демонстрационного материала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Выставление консультаций на стенд «Игры с водой»;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Предложить родителям совместно с детьми проводить влажную уборку дома, стирку мелких вещей.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 eaLnBrk="1" latinLnBrk="0" hangingPunct="1"/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 hasCustomPrompt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857250" marR="45720" indent="-857250" algn="ctr">
              <a:buFont typeface="+mj-lt"/>
              <a:buAutoNum type="romanUcPeriod" startAt="2"/>
              <a:defRPr sz="400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smtClean="0"/>
              <a:t>Практический этап</a:t>
            </a:r>
            <a:endParaRPr kumimoji="0" lang="en-US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ru-RU" dirty="0" smtClean="0"/>
              <a:t>Понедельник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ru-RU" sz="1200" smtClean="0"/>
            </a:lvl1pPr>
          </a:lstStyle>
          <a:p>
            <a:pPr lvl="0" eaLnBrk="1" latinLnBrk="0" hangingPunct="1"/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39552" y="620688"/>
            <a:ext cx="8147248" cy="50405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Муниципальное бюджетное дошкольное образовательное учреждение</a:t>
            </a:r>
            <a:endParaRPr lang="ru-RU" sz="1200" dirty="0" smtClean="0">
              <a:latin typeface="Times New Roman"/>
              <a:ea typeface="Times New Roman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Детский сад "Теремок" г. Мышкин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 eaLnBrk="1" latinLnBrk="0" hangingPunct="1"/>
            <a:endParaRPr kumimoji="0" lang="ru-RU" dirty="0" smtClean="0"/>
          </a:p>
          <a:p>
            <a:pPr lvl="0" eaLnBrk="1" latinLnBrk="0" hangingPunct="1"/>
            <a:endParaRPr kumimoji="0" lang="ru-RU" dirty="0" smtClean="0"/>
          </a:p>
          <a:p>
            <a:pPr lvl="0" eaLnBrk="1" latinLnBrk="0" hangingPunct="1"/>
            <a:endParaRPr kumimoji="0" lang="ru-RU" dirty="0" smtClean="0"/>
          </a:p>
          <a:p>
            <a:pPr lvl="0" eaLnBrk="1" latinLnBrk="0" hangingPunct="1"/>
            <a:endParaRPr kumimoji="0" lang="ru-RU" dirty="0" smtClean="0"/>
          </a:p>
          <a:p>
            <a:pPr lvl="0" eaLnBrk="1" latinLnBrk="0" hangingPunct="1"/>
            <a:endParaRPr kumimoji="0" lang="ru-RU" dirty="0" smtClean="0"/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«Водичка -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водичка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  <a:endParaRPr lang="ru-RU" sz="1200" dirty="0" smtClean="0">
              <a:latin typeface="Times New Roman"/>
              <a:ea typeface="Times New Roman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проект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99792" y="6093296"/>
            <a:ext cx="3320008" cy="628179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dirty="0" smtClean="0"/>
              <a:t>Мышкин</a:t>
            </a:r>
          </a:p>
          <a:p>
            <a:r>
              <a:rPr lang="ru-RU" dirty="0" smtClean="0"/>
              <a:t>2018 г.</a:t>
            </a:r>
          </a:p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697" r:id="rId3"/>
    <p:sldLayoutId id="2147483713" r:id="rId4"/>
    <p:sldLayoutId id="2147483717" r:id="rId5"/>
    <p:sldLayoutId id="2147483700" r:id="rId6"/>
    <p:sldLayoutId id="2147483716" r:id="rId7"/>
    <p:sldLayoutId id="2147483711" r:id="rId8"/>
    <p:sldLayoutId id="2147483710" r:id="rId9"/>
    <p:sldLayoutId id="2147483709" r:id="rId10"/>
    <p:sldLayoutId id="2147483708" r:id="rId11"/>
    <p:sldLayoutId id="2147483698" r:id="rId12"/>
    <p:sldLayoutId id="2147483699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ctr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None/>
        <a:defRPr kumimoji="0" lang="ru-RU" sz="1200" b="1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03648" y="692696"/>
            <a:ext cx="6408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 дошкольное образовательное учреждение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етский сад "Теремок"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536" y="836712"/>
            <a:ext cx="8352928" cy="33123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«Водичка -водичка»</a:t>
            </a:r>
            <a:r>
              <a:rPr lang="ru-RU" sz="48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проект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группа детей раннего возраста</a:t>
            </a:r>
          </a:p>
          <a:p>
            <a:pPr algn="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563888" y="6211669"/>
            <a:ext cx="198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Мышкин 2018 г</a:t>
            </a:r>
            <a:endParaRPr lang="ru-RU" dirty="0"/>
          </a:p>
          <a:p>
            <a:endParaRPr lang="ru-RU" dirty="0"/>
          </a:p>
        </p:txBody>
      </p:sp>
      <p:pic>
        <p:nvPicPr>
          <p:cNvPr id="8" name="Содержимое 7" descr="water_PNG33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573016"/>
            <a:ext cx="8147050" cy="2923304"/>
          </a:xfrm>
        </p:spPr>
      </p:pic>
      <p:pic>
        <p:nvPicPr>
          <p:cNvPr id="7" name="Рисунок 6" descr="sm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636912"/>
            <a:ext cx="249314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Этапы купания куклы</a:t>
            </a:r>
            <a:endParaRPr lang="ru-RU" dirty="0"/>
          </a:p>
        </p:txBody>
      </p:sp>
      <p:pic>
        <p:nvPicPr>
          <p:cNvPr id="3074" name="Picture 2" descr="C:\Users\user\Desktop\w5zLSxqml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988840"/>
            <a:ext cx="257175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Vt9K5l9gIj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924944"/>
            <a:ext cx="2664296" cy="3552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user\Desktop\H4YYUPdIW8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259228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305800" cy="1143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Вторник</a:t>
            </a:r>
            <a:endParaRPr lang="ru-RU" sz="5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2" descr="C:\Users\user\Desktop\lRRCS9Zoy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4031">
            <a:off x="5230272" y="1625665"/>
            <a:ext cx="3070575" cy="409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C:\Users\user\Desktop\HWJ12m1Sm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0038">
            <a:off x="795658" y="1711289"/>
            <a:ext cx="3065453" cy="4087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5733256"/>
            <a:ext cx="6552728" cy="720080"/>
          </a:xfrm>
          <a:prstGeom prst="rect">
            <a:avLst/>
          </a:prstGeom>
        </p:spPr>
        <p:txBody>
          <a:bodyPr vert="horz" lIns="45720" tIns="45720" rIns="45720" bIns="45720" anchor="b">
            <a:normAutofit fontScale="55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4500" b="1" i="1" dirty="0" smtClean="0">
                <a:solidFill>
                  <a:schemeClr val="tx2"/>
                </a:solidFill>
                <a:latin typeface="+mj-lt"/>
              </a:rPr>
              <a:t>«Теплая, холодная»</a:t>
            </a:r>
            <a:endParaRPr lang="ru-RU" sz="4500" b="1" dirty="0" smtClean="0">
              <a:solidFill>
                <a:schemeClr val="tx2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3888432" cy="1294589"/>
          </a:xfrm>
        </p:spPr>
        <p:txBody>
          <a:bodyPr>
            <a:normAutofit/>
          </a:bodyPr>
          <a:lstStyle/>
          <a:p>
            <a:pPr algn="r"/>
            <a:r>
              <a:rPr lang="ru-RU" sz="2800" i="1" dirty="0" smtClean="0"/>
              <a:t>«Стираем кукольную одежду»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8" name="Picture 4" descr="C:\Users\user\Desktop\AuSfZhbaB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80728"/>
            <a:ext cx="2304256" cy="3072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Desktop\5dsRQNoGw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2139702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user\Desktop\8HbV8DPeLB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212976"/>
            <a:ext cx="2232248" cy="2976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user\Desktop\zvbD9lMcxJ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573016"/>
            <a:ext cx="2304256" cy="3072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2386608" cy="1154392"/>
          </a:xfrm>
        </p:spPr>
        <p:txBody>
          <a:bodyPr/>
          <a:lstStyle/>
          <a:p>
            <a:r>
              <a:rPr lang="ru-RU" dirty="0" smtClean="0"/>
              <a:t>Среда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004048" y="1556792"/>
            <a:ext cx="3960440" cy="1296145"/>
          </a:xfrm>
          <a:prstGeom prst="rect">
            <a:avLst/>
          </a:prstGeom>
        </p:spPr>
        <p:txBody>
          <a:bodyPr vert="horz" lIns="0" tIns="45720" rIns="0" bIns="0" anchor="b">
            <a:normAutofit fontScale="6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«Рыбки плавали, ныряли»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user\Desktop\Rott9Xiwk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2304256" cy="3072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08920"/>
            <a:ext cx="2337476" cy="3116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429000"/>
            <a:ext cx="2321303" cy="3095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t="27481" r="11450"/>
          <a:stretch>
            <a:fillRect/>
          </a:stretch>
        </p:blipFill>
        <p:spPr bwMode="auto">
          <a:xfrm>
            <a:off x="467544" y="4149080"/>
            <a:ext cx="2232248" cy="2437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404664"/>
            <a:ext cx="22901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Четверг</a:t>
            </a:r>
            <a:endParaRPr lang="ru-RU" sz="5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093296"/>
            <a:ext cx="3345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«Тонет, не тонет»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304256" cy="3072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501008"/>
            <a:ext cx="237626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052736"/>
            <a:ext cx="2736304" cy="3648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916832"/>
            <a:ext cx="280831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27784" y="764704"/>
            <a:ext cx="3707904" cy="482203"/>
          </a:xfrm>
        </p:spPr>
        <p:txBody>
          <a:bodyPr>
            <a:normAutofit/>
          </a:bodyPr>
          <a:lstStyle/>
          <a:p>
            <a:r>
              <a:rPr lang="ru-RU" sz="2800" i="1" smtClean="0"/>
              <a:t>«Губка пьет </a:t>
            </a:r>
            <a:r>
              <a:rPr lang="ru-RU" sz="2800" i="1" dirty="0" smtClean="0"/>
              <a:t>воду»</a:t>
            </a:r>
            <a:endParaRPr lang="ru-RU" sz="2800" dirty="0"/>
          </a:p>
        </p:txBody>
      </p:sp>
      <p:pic>
        <p:nvPicPr>
          <p:cNvPr id="6" name="Рисунок 5" descr="k7qODRlAP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132856"/>
            <a:ext cx="2301720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3iuTPNRntm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40968"/>
            <a:ext cx="2337724" cy="3116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RsQBbMA5Mv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124744"/>
            <a:ext cx="2252787" cy="3003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«Таяние снега в руке»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N8fVIz33VW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082" b="1808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55576" y="476672"/>
            <a:ext cx="24817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Пятница</a:t>
            </a:r>
            <a:endParaRPr lang="ru-RU" sz="5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Рисунок 8" descr="LdFzYrK3bO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2448272" cy="3264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+mj-lt"/>
              <a:buAutoNum type="romanUcPeriod" startAt="3"/>
            </a:pPr>
            <a:r>
              <a:rPr lang="ru-RU" dirty="0" smtClean="0"/>
              <a:t>Заключительный этап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620688"/>
            <a:ext cx="7416824" cy="936104"/>
          </a:xfrm>
        </p:spPr>
        <p:txBody>
          <a:bodyPr>
            <a:normAutofit fontScale="85000" lnSpcReduction="10000"/>
          </a:bodyPr>
          <a:lstStyle/>
          <a:p>
            <a:r>
              <a:rPr lang="ru-RU" sz="4800" i="1" dirty="0">
                <a:solidFill>
                  <a:schemeClr val="tx2"/>
                </a:solidFill>
                <a:latin typeface="+mj-lt"/>
              </a:rPr>
              <a:t>Продукт:</a:t>
            </a:r>
            <a:r>
              <a:rPr lang="ru-RU" sz="4800" dirty="0">
                <a:solidFill>
                  <a:schemeClr val="tx2"/>
                </a:solidFill>
                <a:latin typeface="+mj-lt"/>
              </a:rPr>
              <a:t> «Водные раскраски»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655" r="16494" b="2444"/>
          <a:stretch>
            <a:fillRect/>
          </a:stretch>
        </p:blipFill>
        <p:spPr bwMode="auto">
          <a:xfrm rot="10800000">
            <a:off x="3851920" y="1484784"/>
            <a:ext cx="2978411" cy="2243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8O-fMD9RY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348880"/>
            <a:ext cx="3168352" cy="4224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uyowz01wQS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933056"/>
            <a:ext cx="360040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6429420" cy="6326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 «Уроки </a:t>
            </a:r>
            <a:r>
              <a:rPr lang="ru-RU" sz="2800" dirty="0" err="1" smtClean="0"/>
              <a:t>Мойдодыра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5" name="Рисунок 4" descr="3R88-RkXZmw.jpg"/>
          <p:cNvPicPr>
            <a:picLocks noChangeAspect="1"/>
          </p:cNvPicPr>
          <p:nvPr/>
        </p:nvPicPr>
        <p:blipFill>
          <a:blip r:embed="rId2" cstate="print"/>
          <a:srcRect l="3733" t="16567" r="-799" b="35833"/>
          <a:stretch>
            <a:fillRect/>
          </a:stretch>
        </p:blipFill>
        <p:spPr>
          <a:xfrm>
            <a:off x="251520" y="1916832"/>
            <a:ext cx="5616624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hello_html_1cfdb49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3611" y="1988840"/>
            <a:ext cx="3510389" cy="4680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cookelma_IMG_2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1251"/>
            <a:ext cx="9144000" cy="5876749"/>
          </a:xfr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39552" y="666128"/>
            <a:ext cx="82809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игровой 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ролево-игровой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количеству участников: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групповой (подгрупповой)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краткосрочный - 1 неделя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3" name="Рисунок 2" descr="Childrens-surfing-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83568" y="692696"/>
            <a:ext cx="5040560" cy="2592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dirty="0" smtClean="0">
                <a:solidFill>
                  <a:srgbClr val="660033"/>
                </a:solidFill>
                <a:latin typeface="+mj-lt"/>
              </a:rPr>
              <a:t>Спасибо за внимание</a:t>
            </a:r>
            <a:endParaRPr lang="ru-RU" sz="5000" dirty="0">
              <a:solidFill>
                <a:srgbClr val="66003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0800000" flipV="1">
            <a:off x="3275856" y="908720"/>
            <a:ext cx="554461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Цель: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дать малышам элементарные представления о воде и ее свойствах и назначении через различные виды деятельности.</a:t>
            </a:r>
          </a:p>
          <a:p>
            <a:endParaRPr lang="ru-RU" dirty="0"/>
          </a:p>
        </p:txBody>
      </p:sp>
      <p:pic>
        <p:nvPicPr>
          <p:cNvPr id="7" name="Содержимое 6" descr="book-k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3672408" cy="3672408"/>
          </a:xfrm>
        </p:spPr>
      </p:pic>
      <p:pic>
        <p:nvPicPr>
          <p:cNvPr id="8" name="Рисунок 7" descr="rg1024_Set_of_water_dro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41989" y="2830036"/>
            <a:ext cx="3253919" cy="4802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340768"/>
          <a:ext cx="8352928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983540"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родителей (законных представителей)</a:t>
                      </a:r>
                      <a:endParaRPr lang="ru-RU" i="0" dirty="0"/>
                    </a:p>
                  </a:txBody>
                  <a:tcPr/>
                </a:tc>
              </a:tr>
              <a:tr h="4201036"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Познакомить детей с ролью воды в жизни человека, а также с ее свойствами;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Развить наблюдательность детей с помощью игр с водой;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3.Формировать умение действовать и аккуратно пользоваться водой.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Совершенствовать КГН.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Создать в группе условия для развития познавательной деятельности.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Ознакомить родителей с предстоящей проектной деятельностью по теме недели.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Научить родителей изготавливать раствор мыльных пузырей в домашних условиях.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Привлечь родителей к участию в проекте 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дома.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Обеспечить атмосферу доброжелательности, комфортности в общении: родитель – педагог; родитель – ребенок.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План реализации проекта: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692696"/>
            <a:ext cx="8208912" cy="5328592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материал по созданию проекта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Разработать проект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Составить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картотеку игр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Создать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макет «аквариум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Подготовить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пополнить дидактический материал для игр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Подготовить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консультацию для родителей «Игры с водой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     7. Чтение отрывков произведения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Рассматривание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демонстрационного материала</a:t>
            </a:r>
          </a:p>
          <a:p>
            <a:pPr lvl="0"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Выставление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консультаций на стенд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 с водой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Предложить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родителям совместно с детьми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влажную уборку дома,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стирку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мелких вещей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0_1883fc_ab0224ce_XL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51485">
            <a:off x="-33884" y="2990725"/>
            <a:ext cx="2952328" cy="3894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Практический (основной) этап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1331640" y="332656"/>
            <a:ext cx="62072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Понедельник</a:t>
            </a:r>
            <a:endParaRPr lang="ru-RU" sz="5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4" descr="C:\Users\user\Desktop\IGb6iumCt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2358262" cy="3144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C:\Users\user\Desktop\20180329_153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564904"/>
            <a:ext cx="1782199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C:\Users\user\Desktop\20180329_153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96752"/>
            <a:ext cx="1800200" cy="3200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C:\Users\user\Desktop\IcSMUoqh_Y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348880"/>
            <a:ext cx="237626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755576" y="5805264"/>
            <a:ext cx="7632848" cy="792088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Совместная игровая деятельность и наблюдение – как растения «пьют» воду.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1922856" cy="1418849"/>
          </a:xfrm>
        </p:spPr>
        <p:txBody>
          <a:bodyPr>
            <a:normAutofit/>
          </a:bodyPr>
          <a:lstStyle/>
          <a:p>
            <a:r>
              <a:rPr lang="ru-RU" sz="3100" i="1" dirty="0" smtClean="0"/>
              <a:t>Купание куклы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3214210_stock-photo-vector-icon-bat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" r="166"/>
          <a:stretch>
            <a:fillRect/>
          </a:stretch>
        </p:blipFill>
        <p:spPr>
          <a:xfrm rot="21236544">
            <a:off x="498954" y="4200742"/>
            <a:ext cx="2454394" cy="2089880"/>
          </a:xfrm>
        </p:spPr>
      </p:pic>
      <p:pic>
        <p:nvPicPr>
          <p:cNvPr id="2050" name="Picture 2" descr="C:\Users\user\Desktop\fErPDkIsasM.jpg"/>
          <p:cNvPicPr>
            <a:picLocks noChangeAspect="1" noChangeArrowheads="1"/>
          </p:cNvPicPr>
          <p:nvPr/>
        </p:nvPicPr>
        <p:blipFill>
          <a:blip r:embed="rId3" cstate="print"/>
          <a:srcRect b="23668"/>
          <a:stretch>
            <a:fillRect/>
          </a:stretch>
        </p:blipFill>
        <p:spPr bwMode="auto">
          <a:xfrm rot="396989">
            <a:off x="3810324" y="1294228"/>
            <a:ext cx="3719495" cy="3785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</TotalTime>
  <Words>262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Задачи:</vt:lpstr>
      <vt:lpstr>План реализации проекта:</vt:lpstr>
      <vt:lpstr>Слайд 6</vt:lpstr>
      <vt:lpstr>Слайд 7</vt:lpstr>
      <vt:lpstr>Понедельник</vt:lpstr>
      <vt:lpstr>Купание куклы  </vt:lpstr>
      <vt:lpstr>Этапы купания куклы</vt:lpstr>
      <vt:lpstr>Вторник</vt:lpstr>
      <vt:lpstr>«Стираем кукольную одежду» </vt:lpstr>
      <vt:lpstr>Среда</vt:lpstr>
      <vt:lpstr>  </vt:lpstr>
      <vt:lpstr>«Губка пьет воду»</vt:lpstr>
      <vt:lpstr>«Таяние снега в руке» </vt:lpstr>
      <vt:lpstr>Слайд 17</vt:lpstr>
      <vt:lpstr>Слайд 18</vt:lpstr>
      <vt:lpstr>  «Уроки Мойдодыра»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реа</dc:title>
  <dc:creator>user</dc:creator>
  <cp:lastModifiedBy>user</cp:lastModifiedBy>
  <cp:revision>60</cp:revision>
  <dcterms:created xsi:type="dcterms:W3CDTF">2018-03-29T12:14:43Z</dcterms:created>
  <dcterms:modified xsi:type="dcterms:W3CDTF">2018-04-18T13:17:07Z</dcterms:modified>
</cp:coreProperties>
</file>