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95" r:id="rId2"/>
    <p:sldId id="304" r:id="rId3"/>
    <p:sldId id="257" r:id="rId4"/>
    <p:sldId id="278" r:id="rId5"/>
    <p:sldId id="258" r:id="rId6"/>
    <p:sldId id="296" r:id="rId7"/>
    <p:sldId id="277" r:id="rId8"/>
    <p:sldId id="262" r:id="rId9"/>
    <p:sldId id="263" r:id="rId10"/>
    <p:sldId id="301" r:id="rId11"/>
    <p:sldId id="300" r:id="rId12"/>
    <p:sldId id="264" r:id="rId13"/>
    <p:sldId id="289" r:id="rId14"/>
    <p:sldId id="290" r:id="rId15"/>
    <p:sldId id="267" r:id="rId16"/>
    <p:sldId id="279" r:id="rId17"/>
    <p:sldId id="280" r:id="rId18"/>
    <p:sldId id="291" r:id="rId19"/>
    <p:sldId id="273" r:id="rId20"/>
    <p:sldId id="293" r:id="rId21"/>
    <p:sldId id="285" r:id="rId22"/>
    <p:sldId id="298" r:id="rId23"/>
    <p:sldId id="302" r:id="rId24"/>
    <p:sldId id="303" r:id="rId25"/>
    <p:sldId id="275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94" autoAdjust="0"/>
    <p:restoredTop sz="94660"/>
  </p:normalViewPr>
  <p:slideViewPr>
    <p:cSldViewPr>
      <p:cViewPr>
        <p:scale>
          <a:sx n="70" d="100"/>
          <a:sy n="70" d="100"/>
        </p:scale>
        <p:origin x="-1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1"/>
          <p:cNvGrpSpPr>
            <a:grpSpLocks/>
          </p:cNvGrpSpPr>
          <p:nvPr/>
        </p:nvGrpSpPr>
        <p:grpSpPr bwMode="auto">
          <a:xfrm flipH="1">
            <a:off x="12700" y="692150"/>
            <a:ext cx="9093200" cy="6165850"/>
            <a:chOff x="0" y="436"/>
            <a:chExt cx="5760" cy="3884"/>
          </a:xfrm>
        </p:grpSpPr>
        <p:sp>
          <p:nvSpPr>
            <p:cNvPr id="5" name="Line 13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94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" name="Line 13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347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7" name="Line 13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06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" name="Line 13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340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9" name="Line 13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784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" name="Line 13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16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1" name="Line 13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61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2" name="Line 13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065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3" name="Line 140"/>
            <p:cNvSpPr>
              <a:spLocks noChangeShapeType="1"/>
            </p:cNvSpPr>
            <p:nvPr userDrawn="1"/>
          </p:nvSpPr>
          <p:spPr bwMode="gray">
            <a:xfrm>
              <a:off x="1472" y="448"/>
              <a:ext cx="514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4" name="Line 14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0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5" name="Line 14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4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6" name="Line 14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19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7" name="Line 14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89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8" name="Line 14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58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9" name="Line 146"/>
            <p:cNvSpPr>
              <a:spLocks noChangeShapeType="1"/>
            </p:cNvSpPr>
            <p:nvPr userDrawn="1"/>
          </p:nvSpPr>
          <p:spPr bwMode="gray">
            <a:xfrm>
              <a:off x="1515" y="462"/>
              <a:ext cx="4245" cy="130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0" name="Line 14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0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1" name="Line 14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83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2" name="Line 14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61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3" name="Line 150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4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4" name="Line 15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5" name="Line 15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3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6" name="Line 153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7" name="Line 154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251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8" name="Line 155"/>
            <p:cNvSpPr>
              <a:spLocks noChangeShapeType="1"/>
            </p:cNvSpPr>
            <p:nvPr userDrawn="1"/>
          </p:nvSpPr>
          <p:spPr bwMode="gray">
            <a:xfrm flipH="1">
              <a:off x="0" y="462"/>
              <a:ext cx="1461" cy="346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9" name="Line 156"/>
            <p:cNvSpPr>
              <a:spLocks noChangeShapeType="1"/>
            </p:cNvSpPr>
            <p:nvPr userDrawn="1"/>
          </p:nvSpPr>
          <p:spPr bwMode="gray">
            <a:xfrm flipH="1">
              <a:off x="249" y="463"/>
              <a:ext cx="1215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0" name="Line 157"/>
            <p:cNvSpPr>
              <a:spLocks noChangeShapeType="1"/>
            </p:cNvSpPr>
            <p:nvPr userDrawn="1"/>
          </p:nvSpPr>
          <p:spPr bwMode="gray">
            <a:xfrm flipH="1">
              <a:off x="657" y="472"/>
              <a:ext cx="808" cy="384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1" name="Line 158"/>
            <p:cNvSpPr>
              <a:spLocks noChangeShapeType="1"/>
            </p:cNvSpPr>
            <p:nvPr userDrawn="1"/>
          </p:nvSpPr>
          <p:spPr bwMode="gray">
            <a:xfrm flipH="1">
              <a:off x="1066" y="463"/>
              <a:ext cx="404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2" name="Line 159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87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3" name="Line 160"/>
            <p:cNvSpPr>
              <a:spLocks noChangeShapeType="1"/>
            </p:cNvSpPr>
            <p:nvPr userDrawn="1"/>
          </p:nvSpPr>
          <p:spPr bwMode="gray">
            <a:xfrm flipH="1">
              <a:off x="0" y="466"/>
              <a:ext cx="1447" cy="132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4" name="Line 161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89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5" name="Line 162"/>
            <p:cNvSpPr>
              <a:spLocks noChangeShapeType="1"/>
            </p:cNvSpPr>
            <p:nvPr userDrawn="1"/>
          </p:nvSpPr>
          <p:spPr bwMode="gray">
            <a:xfrm flipH="1">
              <a:off x="0" y="471"/>
              <a:ext cx="1435" cy="50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6" name="Line 163"/>
            <p:cNvSpPr>
              <a:spLocks noChangeShapeType="1"/>
            </p:cNvSpPr>
            <p:nvPr userDrawn="1"/>
          </p:nvSpPr>
          <p:spPr bwMode="gray">
            <a:xfrm flipH="1">
              <a:off x="0" y="463"/>
              <a:ext cx="1464" cy="20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7" name="Line 164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2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grpSp>
          <p:nvGrpSpPr>
            <p:cNvPr id="38" name="Group 165"/>
            <p:cNvGrpSpPr>
              <a:grpSpLocks/>
            </p:cNvGrpSpPr>
            <p:nvPr userDrawn="1"/>
          </p:nvGrpSpPr>
          <p:grpSpPr bwMode="auto">
            <a:xfrm>
              <a:off x="0" y="2063"/>
              <a:ext cx="5760" cy="1220"/>
              <a:chOff x="235" y="2750"/>
              <a:chExt cx="5241" cy="699"/>
            </a:xfrm>
          </p:grpSpPr>
          <p:sp>
            <p:nvSpPr>
              <p:cNvPr id="48" name="Line 166"/>
              <p:cNvSpPr>
                <a:spLocks noChangeShapeType="1"/>
              </p:cNvSpPr>
              <p:nvPr/>
            </p:nvSpPr>
            <p:spPr bwMode="gray">
              <a:xfrm>
                <a:off x="235" y="3449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49" name="Line 167"/>
              <p:cNvSpPr>
                <a:spLocks noChangeShapeType="1"/>
              </p:cNvSpPr>
              <p:nvPr/>
            </p:nvSpPr>
            <p:spPr bwMode="gray">
              <a:xfrm>
                <a:off x="235" y="3191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50" name="Line 168"/>
              <p:cNvSpPr>
                <a:spLocks noChangeShapeType="1"/>
              </p:cNvSpPr>
              <p:nvPr/>
            </p:nvSpPr>
            <p:spPr bwMode="gray">
              <a:xfrm>
                <a:off x="235" y="2958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51" name="Line 169"/>
              <p:cNvSpPr>
                <a:spLocks noChangeShapeType="1"/>
              </p:cNvSpPr>
              <p:nvPr/>
            </p:nvSpPr>
            <p:spPr bwMode="gray">
              <a:xfrm>
                <a:off x="235" y="2750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</p:grpSp>
        <p:sp>
          <p:nvSpPr>
            <p:cNvPr id="39" name="Line 170"/>
            <p:cNvSpPr>
              <a:spLocks noChangeShapeType="1"/>
            </p:cNvSpPr>
            <p:nvPr userDrawn="1"/>
          </p:nvSpPr>
          <p:spPr bwMode="gray">
            <a:xfrm>
              <a:off x="0" y="1753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0" name="Line 171"/>
            <p:cNvSpPr>
              <a:spLocks noChangeShapeType="1"/>
            </p:cNvSpPr>
            <p:nvPr userDrawn="1"/>
          </p:nvSpPr>
          <p:spPr bwMode="gray">
            <a:xfrm flipV="1">
              <a:off x="0" y="1455"/>
              <a:ext cx="5760" cy="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1" name="Line 172"/>
            <p:cNvSpPr>
              <a:spLocks noChangeShapeType="1"/>
            </p:cNvSpPr>
            <p:nvPr userDrawn="1"/>
          </p:nvSpPr>
          <p:spPr bwMode="gray">
            <a:xfrm>
              <a:off x="0" y="1182"/>
              <a:ext cx="5760" cy="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2" name="Line 173"/>
            <p:cNvSpPr>
              <a:spLocks noChangeShapeType="1"/>
            </p:cNvSpPr>
            <p:nvPr userDrawn="1"/>
          </p:nvSpPr>
          <p:spPr bwMode="gray">
            <a:xfrm>
              <a:off x="0" y="965"/>
              <a:ext cx="573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3" name="Line 174"/>
            <p:cNvSpPr>
              <a:spLocks noChangeShapeType="1"/>
            </p:cNvSpPr>
            <p:nvPr userDrawn="1"/>
          </p:nvSpPr>
          <p:spPr bwMode="gray">
            <a:xfrm flipV="1">
              <a:off x="0" y="780"/>
              <a:ext cx="5760" cy="1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4" name="Line 175"/>
            <p:cNvSpPr>
              <a:spLocks noChangeShapeType="1"/>
            </p:cNvSpPr>
            <p:nvPr userDrawn="1"/>
          </p:nvSpPr>
          <p:spPr bwMode="gray">
            <a:xfrm>
              <a:off x="0" y="661"/>
              <a:ext cx="5760" cy="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5" name="Line 176"/>
            <p:cNvSpPr>
              <a:spLocks noChangeShapeType="1"/>
            </p:cNvSpPr>
            <p:nvPr userDrawn="1"/>
          </p:nvSpPr>
          <p:spPr bwMode="gray">
            <a:xfrm flipV="1">
              <a:off x="0" y="558"/>
              <a:ext cx="5760" cy="1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6" name="Line 177"/>
            <p:cNvSpPr>
              <a:spLocks noChangeShapeType="1"/>
            </p:cNvSpPr>
            <p:nvPr userDrawn="1"/>
          </p:nvSpPr>
          <p:spPr bwMode="gray">
            <a:xfrm>
              <a:off x="25" y="521"/>
              <a:ext cx="5735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7" name="Line 178"/>
            <p:cNvSpPr>
              <a:spLocks noChangeShapeType="1"/>
            </p:cNvSpPr>
            <p:nvPr userDrawn="1"/>
          </p:nvSpPr>
          <p:spPr bwMode="gray">
            <a:xfrm>
              <a:off x="0" y="482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52" name="Group 179"/>
          <p:cNvGrpSpPr>
            <a:grpSpLocks/>
          </p:cNvGrpSpPr>
          <p:nvPr/>
        </p:nvGrpSpPr>
        <p:grpSpPr bwMode="auto">
          <a:xfrm flipH="1">
            <a:off x="0" y="0"/>
            <a:ext cx="9144000" cy="2159000"/>
            <a:chOff x="-1" y="0"/>
            <a:chExt cx="5769" cy="1360"/>
          </a:xfrm>
        </p:grpSpPr>
        <p:sp>
          <p:nvSpPr>
            <p:cNvPr id="53" name="Freeform 180"/>
            <p:cNvSpPr>
              <a:spLocks/>
            </p:cNvSpPr>
            <p:nvPr/>
          </p:nvSpPr>
          <p:spPr bwMode="gray">
            <a:xfrm>
              <a:off x="0" y="0"/>
              <a:ext cx="5768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6"/>
                </a:cxn>
                <a:cxn ang="0">
                  <a:pos x="1496" y="460"/>
                </a:cxn>
                <a:cxn ang="0">
                  <a:pos x="5768" y="1360"/>
                </a:cxn>
                <a:cxn ang="0">
                  <a:pos x="5768" y="0"/>
                </a:cxn>
                <a:cxn ang="0">
                  <a:pos x="0" y="0"/>
                </a:cxn>
              </a:cxnLst>
              <a:rect l="0" t="0" r="r" b="b"/>
              <a:pathLst>
                <a:path w="5768" h="1360">
                  <a:moveTo>
                    <a:pt x="0" y="0"/>
                  </a:moveTo>
                  <a:lnTo>
                    <a:pt x="0" y="616"/>
                  </a:lnTo>
                  <a:cubicBezTo>
                    <a:pt x="72" y="608"/>
                    <a:pt x="264" y="510"/>
                    <a:pt x="1496" y="460"/>
                  </a:cubicBezTo>
                  <a:cubicBezTo>
                    <a:pt x="2728" y="411"/>
                    <a:pt x="4632" y="672"/>
                    <a:pt x="5768" y="1360"/>
                  </a:cubicBezTo>
                  <a:lnTo>
                    <a:pt x="5768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3529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54" name="Freeform 181"/>
            <p:cNvSpPr>
              <a:spLocks/>
            </p:cNvSpPr>
            <p:nvPr/>
          </p:nvSpPr>
          <p:spPr bwMode="gray">
            <a:xfrm>
              <a:off x="-1" y="0"/>
              <a:ext cx="5761" cy="11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32"/>
                </a:cxn>
                <a:cxn ang="0">
                  <a:pos x="1521" y="448"/>
                </a:cxn>
                <a:cxn ang="0">
                  <a:pos x="5761" y="1104"/>
                </a:cxn>
                <a:cxn ang="0">
                  <a:pos x="5760" y="8"/>
                </a:cxn>
                <a:cxn ang="0">
                  <a:pos x="0" y="0"/>
                </a:cxn>
              </a:cxnLst>
              <a:rect l="0" t="0" r="r" b="b"/>
              <a:pathLst>
                <a:path w="5761" h="1104">
                  <a:moveTo>
                    <a:pt x="0" y="0"/>
                  </a:moveTo>
                  <a:lnTo>
                    <a:pt x="0" y="632"/>
                  </a:lnTo>
                  <a:cubicBezTo>
                    <a:pt x="72" y="625"/>
                    <a:pt x="401" y="504"/>
                    <a:pt x="1521" y="448"/>
                  </a:cubicBezTo>
                  <a:cubicBezTo>
                    <a:pt x="2641" y="392"/>
                    <a:pt x="4505" y="504"/>
                    <a:pt x="5761" y="1104"/>
                  </a:cubicBezTo>
                  <a:lnTo>
                    <a:pt x="5760" y="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63529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pic>
        <p:nvPicPr>
          <p:cNvPr id="55" name="Picture 182" descr="figure07_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gray">
          <a:xfrm>
            <a:off x="5638800" y="3124200"/>
            <a:ext cx="2447925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183" descr="figure07_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gray">
          <a:xfrm>
            <a:off x="7019925" y="4005263"/>
            <a:ext cx="2124075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184" descr="figure07_o cop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gray">
          <a:xfrm>
            <a:off x="6227763" y="4868863"/>
            <a:ext cx="16192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 Box 14"/>
          <p:cNvSpPr txBox="1">
            <a:spLocks noChangeArrowheads="1"/>
          </p:cNvSpPr>
          <p:nvPr/>
        </p:nvSpPr>
        <p:spPr bwMode="white">
          <a:xfrm>
            <a:off x="228600" y="304800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rgbClr val="FFFFFF"/>
                </a:solidFill>
                <a:latin typeface="Verdana" pitchFamily="34" charset="0"/>
                <a:cs typeface="+mn-cs"/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457200" y="5334000"/>
            <a:ext cx="70866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258" name="Rectangle 186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457200" y="4191000"/>
            <a:ext cx="5410200" cy="12192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altLang="ko-KR" smtClean="0"/>
              <a:t>Образец заголовка</a:t>
            </a:r>
            <a:endParaRPr lang="en-US" altLang="ko-KR"/>
          </a:p>
        </p:txBody>
      </p:sp>
      <p:sp>
        <p:nvSpPr>
          <p:cNvPr id="5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ED9342E7-1B7A-43AD-B91B-16B21FDB4836}" type="datetimeFigureOut">
              <a:rPr lang="ru-RU"/>
              <a:pPr>
                <a:defRPr/>
              </a:pPr>
              <a:t>15.08.2017</a:t>
            </a:fld>
            <a:endParaRPr lang="ru-RU"/>
          </a:p>
        </p:txBody>
      </p:sp>
      <p:sp>
        <p:nvSpPr>
          <p:cNvPr id="6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EADE04AA-BE14-4C5E-85C4-F795BFBDCE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BBA9A-9020-4532-A3F3-B7B5BB46236E}" type="datetimeFigureOut">
              <a:rPr lang="ru-RU"/>
              <a:pPr>
                <a:defRPr/>
              </a:pPr>
              <a:t>15.08.2017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E131F-F0C0-449D-8D49-BA98C571BD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3238" y="209550"/>
            <a:ext cx="2024062" cy="60531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76288" y="209550"/>
            <a:ext cx="5924550" cy="60531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EF2E0-2EA8-4A3C-8FA1-C1F857AA3B72}" type="datetimeFigureOut">
              <a:rPr lang="ru-RU"/>
              <a:pPr>
                <a:defRPr/>
              </a:pPr>
              <a:t>15.08.2017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AE4FD-2389-4E82-90D6-836D8A2ED0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FB614-426A-401E-AB22-D7F866C763CD}" type="datetimeFigureOut">
              <a:rPr lang="ru-RU"/>
              <a:pPr>
                <a:defRPr/>
              </a:pPr>
              <a:t>15.08.2017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D40EC-593F-48A6-95F0-8BCA001F65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F661A-99E4-4348-AA13-3DA259181E2E}" type="datetimeFigureOut">
              <a:rPr lang="ru-RU"/>
              <a:pPr>
                <a:defRPr/>
              </a:pPr>
              <a:t>15.08.2017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BFE74-A336-4064-96EB-B572120657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76288" y="1347788"/>
            <a:ext cx="3802062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30750" y="1347788"/>
            <a:ext cx="3803650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91EC0-A3CF-49B9-B84C-23EC76AAF3CA}" type="datetimeFigureOut">
              <a:rPr lang="ru-RU"/>
              <a:pPr>
                <a:defRPr/>
              </a:pPr>
              <a:t>15.08.2017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511E7-FA74-4AEB-BB6C-D8F3A6892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FE3C2-C007-443E-B63B-D3856D79DCCB}" type="datetimeFigureOut">
              <a:rPr lang="ru-RU"/>
              <a:pPr>
                <a:defRPr/>
              </a:pPr>
              <a:t>15.08.2017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49F29-43F0-4AEE-BAFE-DE0B95DD27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8C660-BA3E-41DE-8EB3-E4C6C4BEF4A0}" type="datetimeFigureOut">
              <a:rPr lang="ru-RU"/>
              <a:pPr>
                <a:defRPr/>
              </a:pPr>
              <a:t>15.08.2017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BA939-EE8E-44F2-BC9F-19D3A051AA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A4A84-24EA-4600-B930-8FC92881DD51}" type="datetimeFigureOut">
              <a:rPr lang="ru-RU"/>
              <a:pPr>
                <a:defRPr/>
              </a:pPr>
              <a:t>15.08.2017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5673C-1A35-4F63-A615-BD39B852A8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DD0C8-8DBD-4DA6-827F-3B1E5308FF99}" type="datetimeFigureOut">
              <a:rPr lang="ru-RU"/>
              <a:pPr>
                <a:defRPr/>
              </a:pPr>
              <a:t>15.08.2017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D5C79-83BD-4A4A-B438-082FD2CA83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437CA-41D7-4182-A506-139803D15C06}" type="datetimeFigureOut">
              <a:rPr lang="ru-RU"/>
              <a:pPr>
                <a:defRPr/>
              </a:pPr>
              <a:t>15.08.2017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9E799-B6BE-4EBC-8F43-9CBA0A30B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5"/>
          <p:cNvGrpSpPr>
            <a:grpSpLocks/>
          </p:cNvGrpSpPr>
          <p:nvPr/>
        </p:nvGrpSpPr>
        <p:grpSpPr bwMode="auto">
          <a:xfrm>
            <a:off x="-12700" y="692150"/>
            <a:ext cx="9144000" cy="6165850"/>
            <a:chOff x="0" y="436"/>
            <a:chExt cx="5760" cy="3884"/>
          </a:xfrm>
        </p:grpSpPr>
        <p:sp>
          <p:nvSpPr>
            <p:cNvPr id="2" name="Line 1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94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41" name="Line 1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347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42" name="Line 1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06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43" name="Line 1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340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44" name="Line 20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78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45" name="Line 2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16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46" name="Line 2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61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47" name="Line 2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065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48" name="Line 2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514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49" name="Line 2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0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0" name="Line 2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4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1" name="Line 2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19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2" name="Line 2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89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3" name="Line 2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58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4" name="Line 30"/>
            <p:cNvSpPr>
              <a:spLocks noChangeShapeType="1"/>
            </p:cNvSpPr>
            <p:nvPr userDrawn="1"/>
          </p:nvSpPr>
          <p:spPr bwMode="gray">
            <a:xfrm>
              <a:off x="1515" y="462"/>
              <a:ext cx="4245" cy="130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5" name="Line 3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0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6" name="Line 3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83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7" name="Line 3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61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8" name="Line 3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4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9" name="Line 3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0" name="Line 3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3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1" name="Line 37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2" name="Line 38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251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3" name="Line 39"/>
            <p:cNvSpPr>
              <a:spLocks noChangeShapeType="1"/>
            </p:cNvSpPr>
            <p:nvPr userDrawn="1"/>
          </p:nvSpPr>
          <p:spPr bwMode="gray">
            <a:xfrm flipH="1">
              <a:off x="0" y="462"/>
              <a:ext cx="1461" cy="346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4" name="Line 40"/>
            <p:cNvSpPr>
              <a:spLocks noChangeShapeType="1"/>
            </p:cNvSpPr>
            <p:nvPr userDrawn="1"/>
          </p:nvSpPr>
          <p:spPr bwMode="gray">
            <a:xfrm flipH="1">
              <a:off x="249" y="463"/>
              <a:ext cx="1215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5" name="Line 41"/>
            <p:cNvSpPr>
              <a:spLocks noChangeShapeType="1"/>
            </p:cNvSpPr>
            <p:nvPr userDrawn="1"/>
          </p:nvSpPr>
          <p:spPr bwMode="gray">
            <a:xfrm flipH="1">
              <a:off x="657" y="472"/>
              <a:ext cx="808" cy="384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6" name="Line 42"/>
            <p:cNvSpPr>
              <a:spLocks noChangeShapeType="1"/>
            </p:cNvSpPr>
            <p:nvPr userDrawn="1"/>
          </p:nvSpPr>
          <p:spPr bwMode="gray">
            <a:xfrm flipH="1">
              <a:off x="1066" y="463"/>
              <a:ext cx="404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7" name="Line 43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87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8" name="Line 44"/>
            <p:cNvSpPr>
              <a:spLocks noChangeShapeType="1"/>
            </p:cNvSpPr>
            <p:nvPr userDrawn="1"/>
          </p:nvSpPr>
          <p:spPr bwMode="gray">
            <a:xfrm flipH="1">
              <a:off x="0" y="466"/>
              <a:ext cx="1447" cy="132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9" name="Line 45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89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70" name="Line 46"/>
            <p:cNvSpPr>
              <a:spLocks noChangeShapeType="1"/>
            </p:cNvSpPr>
            <p:nvPr userDrawn="1"/>
          </p:nvSpPr>
          <p:spPr bwMode="gray">
            <a:xfrm flipH="1">
              <a:off x="0" y="471"/>
              <a:ext cx="1435" cy="50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71" name="Line 47"/>
            <p:cNvSpPr>
              <a:spLocks noChangeShapeType="1"/>
            </p:cNvSpPr>
            <p:nvPr userDrawn="1"/>
          </p:nvSpPr>
          <p:spPr bwMode="gray">
            <a:xfrm flipH="1">
              <a:off x="0" y="463"/>
              <a:ext cx="1464" cy="20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72" name="Line 48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2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grpSp>
          <p:nvGrpSpPr>
            <p:cNvPr id="1074" name="Group 49"/>
            <p:cNvGrpSpPr>
              <a:grpSpLocks/>
            </p:cNvGrpSpPr>
            <p:nvPr userDrawn="1"/>
          </p:nvGrpSpPr>
          <p:grpSpPr bwMode="auto">
            <a:xfrm>
              <a:off x="0" y="2063"/>
              <a:ext cx="5760" cy="1220"/>
              <a:chOff x="235" y="2750"/>
              <a:chExt cx="5241" cy="699"/>
            </a:xfrm>
          </p:grpSpPr>
          <p:sp>
            <p:nvSpPr>
              <p:cNvPr id="3" name="Line 50"/>
              <p:cNvSpPr>
                <a:spLocks noChangeShapeType="1"/>
              </p:cNvSpPr>
              <p:nvPr/>
            </p:nvSpPr>
            <p:spPr bwMode="gray">
              <a:xfrm>
                <a:off x="235" y="3449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1075" name="Line 51"/>
              <p:cNvSpPr>
                <a:spLocks noChangeShapeType="1"/>
              </p:cNvSpPr>
              <p:nvPr/>
            </p:nvSpPr>
            <p:spPr bwMode="gray">
              <a:xfrm>
                <a:off x="235" y="3191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1076" name="Line 52"/>
              <p:cNvSpPr>
                <a:spLocks noChangeShapeType="1"/>
              </p:cNvSpPr>
              <p:nvPr/>
            </p:nvSpPr>
            <p:spPr bwMode="gray">
              <a:xfrm>
                <a:off x="235" y="2958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1077" name="Line 53"/>
              <p:cNvSpPr>
                <a:spLocks noChangeShapeType="1"/>
              </p:cNvSpPr>
              <p:nvPr/>
            </p:nvSpPr>
            <p:spPr bwMode="gray">
              <a:xfrm>
                <a:off x="235" y="2750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</p:grpSp>
        <p:sp>
          <p:nvSpPr>
            <p:cNvPr id="1078" name="Line 54"/>
            <p:cNvSpPr>
              <a:spLocks noChangeShapeType="1"/>
            </p:cNvSpPr>
            <p:nvPr userDrawn="1"/>
          </p:nvSpPr>
          <p:spPr bwMode="gray">
            <a:xfrm>
              <a:off x="0" y="1753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79" name="Line 55"/>
            <p:cNvSpPr>
              <a:spLocks noChangeShapeType="1"/>
            </p:cNvSpPr>
            <p:nvPr userDrawn="1"/>
          </p:nvSpPr>
          <p:spPr bwMode="gray">
            <a:xfrm flipV="1">
              <a:off x="0" y="1455"/>
              <a:ext cx="5760" cy="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80" name="Line 56"/>
            <p:cNvSpPr>
              <a:spLocks noChangeShapeType="1"/>
            </p:cNvSpPr>
            <p:nvPr userDrawn="1"/>
          </p:nvSpPr>
          <p:spPr bwMode="gray">
            <a:xfrm>
              <a:off x="0" y="1182"/>
              <a:ext cx="5760" cy="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81" name="Line 57"/>
            <p:cNvSpPr>
              <a:spLocks noChangeShapeType="1"/>
            </p:cNvSpPr>
            <p:nvPr userDrawn="1"/>
          </p:nvSpPr>
          <p:spPr bwMode="gray">
            <a:xfrm>
              <a:off x="0" y="965"/>
              <a:ext cx="573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82" name="Line 58"/>
            <p:cNvSpPr>
              <a:spLocks noChangeShapeType="1"/>
            </p:cNvSpPr>
            <p:nvPr userDrawn="1"/>
          </p:nvSpPr>
          <p:spPr bwMode="gray">
            <a:xfrm flipV="1">
              <a:off x="0" y="780"/>
              <a:ext cx="5760" cy="1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83" name="Line 59"/>
            <p:cNvSpPr>
              <a:spLocks noChangeShapeType="1"/>
            </p:cNvSpPr>
            <p:nvPr userDrawn="1"/>
          </p:nvSpPr>
          <p:spPr bwMode="gray">
            <a:xfrm>
              <a:off x="0" y="661"/>
              <a:ext cx="5760" cy="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84" name="Line 60"/>
            <p:cNvSpPr>
              <a:spLocks noChangeShapeType="1"/>
            </p:cNvSpPr>
            <p:nvPr userDrawn="1"/>
          </p:nvSpPr>
          <p:spPr bwMode="gray">
            <a:xfrm flipV="1">
              <a:off x="0" y="558"/>
              <a:ext cx="5760" cy="1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85" name="Line 61"/>
            <p:cNvSpPr>
              <a:spLocks noChangeShapeType="1"/>
            </p:cNvSpPr>
            <p:nvPr userDrawn="1"/>
          </p:nvSpPr>
          <p:spPr bwMode="gray">
            <a:xfrm>
              <a:off x="25" y="521"/>
              <a:ext cx="5735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86" name="Line 62"/>
            <p:cNvSpPr>
              <a:spLocks noChangeShapeType="1"/>
            </p:cNvSpPr>
            <p:nvPr userDrawn="1"/>
          </p:nvSpPr>
          <p:spPr bwMode="gray">
            <a:xfrm>
              <a:off x="0" y="482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sp>
        <p:nvSpPr>
          <p:cNvPr id="1087" name="Line 63"/>
          <p:cNvSpPr>
            <a:spLocks noChangeShapeType="1"/>
          </p:cNvSpPr>
          <p:nvPr/>
        </p:nvSpPr>
        <p:spPr bwMode="gray">
          <a:xfrm flipH="1">
            <a:off x="-12700" y="712788"/>
            <a:ext cx="2339975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088" name="Line 64"/>
          <p:cNvSpPr>
            <a:spLocks noChangeShapeType="1"/>
          </p:cNvSpPr>
          <p:nvPr/>
        </p:nvSpPr>
        <p:spPr bwMode="gray">
          <a:xfrm flipH="1">
            <a:off x="-12700" y="712788"/>
            <a:ext cx="2339975" cy="34925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089" name="Line 65"/>
          <p:cNvSpPr>
            <a:spLocks noChangeShapeType="1"/>
          </p:cNvSpPr>
          <p:nvPr/>
        </p:nvSpPr>
        <p:spPr bwMode="gray">
          <a:xfrm flipH="1">
            <a:off x="-12700" y="692150"/>
            <a:ext cx="2339975" cy="19685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090" name="Line 66"/>
          <p:cNvSpPr>
            <a:spLocks noChangeShapeType="1"/>
          </p:cNvSpPr>
          <p:nvPr/>
        </p:nvSpPr>
        <p:spPr bwMode="gray">
          <a:xfrm>
            <a:off x="-12700" y="765175"/>
            <a:ext cx="9144000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091" name="Freeform 67"/>
          <p:cNvSpPr>
            <a:spLocks/>
          </p:cNvSpPr>
          <p:nvPr/>
        </p:nvSpPr>
        <p:spPr bwMode="gray">
          <a:xfrm>
            <a:off x="-12700" y="0"/>
            <a:ext cx="9156700" cy="1600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88"/>
              </a:cxn>
              <a:cxn ang="0">
                <a:pos x="2008" y="492"/>
              </a:cxn>
              <a:cxn ang="0">
                <a:pos x="5768" y="1008"/>
              </a:cxn>
              <a:cxn ang="0">
                <a:pos x="5768" y="0"/>
              </a:cxn>
              <a:cxn ang="0">
                <a:pos x="0" y="0"/>
              </a:cxn>
            </a:cxnLst>
            <a:rect l="0" t="0" r="r" b="b"/>
            <a:pathLst>
              <a:path w="5768" h="1008">
                <a:moveTo>
                  <a:pt x="0" y="0"/>
                </a:moveTo>
                <a:lnTo>
                  <a:pt x="0" y="688"/>
                </a:lnTo>
                <a:cubicBezTo>
                  <a:pt x="72" y="682"/>
                  <a:pt x="776" y="535"/>
                  <a:pt x="2008" y="492"/>
                </a:cubicBezTo>
                <a:cubicBezTo>
                  <a:pt x="3240" y="449"/>
                  <a:pt x="4792" y="608"/>
                  <a:pt x="5768" y="1008"/>
                </a:cubicBezTo>
                <a:lnTo>
                  <a:pt x="5768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3529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092" name="Freeform 68"/>
          <p:cNvSpPr>
            <a:spLocks/>
          </p:cNvSpPr>
          <p:nvPr/>
        </p:nvSpPr>
        <p:spPr bwMode="gray">
          <a:xfrm>
            <a:off x="-12700" y="-12700"/>
            <a:ext cx="9156700" cy="1354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67"/>
              </a:cxn>
              <a:cxn ang="0">
                <a:pos x="2104" y="448"/>
              </a:cxn>
              <a:cxn ang="0">
                <a:pos x="5768" y="848"/>
              </a:cxn>
              <a:cxn ang="0">
                <a:pos x="5760" y="8"/>
              </a:cxn>
              <a:cxn ang="0">
                <a:pos x="0" y="0"/>
              </a:cxn>
            </a:cxnLst>
            <a:rect l="0" t="0" r="r" b="b"/>
            <a:pathLst>
              <a:path w="5768" h="848">
                <a:moveTo>
                  <a:pt x="0" y="0"/>
                </a:moveTo>
                <a:lnTo>
                  <a:pt x="0" y="767"/>
                </a:lnTo>
                <a:cubicBezTo>
                  <a:pt x="72" y="760"/>
                  <a:pt x="879" y="496"/>
                  <a:pt x="2104" y="448"/>
                </a:cubicBezTo>
                <a:cubicBezTo>
                  <a:pt x="3330" y="401"/>
                  <a:pt x="4792" y="472"/>
                  <a:pt x="5768" y="848"/>
                </a:cubicBezTo>
                <a:lnTo>
                  <a:pt x="5760" y="8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pic>
        <p:nvPicPr>
          <p:cNvPr id="1033" name="Picture 69" descr="figure07_o copy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gray">
          <a:xfrm>
            <a:off x="600075" y="115888"/>
            <a:ext cx="10795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70" descr="figure07_b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gray">
          <a:xfrm>
            <a:off x="-12700" y="333375"/>
            <a:ext cx="1439863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71" descr="figure07_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gray">
          <a:xfrm>
            <a:off x="1174750" y="404813"/>
            <a:ext cx="64928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6288" y="1347788"/>
            <a:ext cx="7758112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92EA005-107C-47D0-8075-B3820F50F907}" type="datetimeFigureOut">
              <a:rPr lang="ru-RU"/>
              <a:pPr>
                <a:defRPr/>
              </a:pPr>
              <a:t>15.08.2017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45F7FA1-D2A6-4B77-B605-43848374F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40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485900" y="20955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>
    <p:wipe dir="d"/>
    <p:sndAc>
      <p:stSnd>
        <p:snd r:embed="rId13" name="camera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i="1" dirty="0" smtClean="0">
                <a:solidFill>
                  <a:srgbClr val="335338"/>
                </a:solidFill>
                <a:latin typeface="Century Schoolbook" panose="02040604050505020304" pitchFamily="18" charset="0"/>
                <a:ea typeface="+mn-ea"/>
                <a:cs typeface="+mn-cs"/>
              </a:rPr>
              <a:t/>
            </a:r>
            <a:br>
              <a:rPr lang="ru-RU" sz="7200" i="1" dirty="0" smtClean="0">
                <a:solidFill>
                  <a:srgbClr val="335338"/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r>
              <a:rPr lang="ru-RU" sz="7200" i="1" dirty="0">
                <a:solidFill>
                  <a:srgbClr val="335338"/>
                </a:solidFill>
                <a:latin typeface="Century Schoolbook" panose="02040604050505020304" pitchFamily="18" charset="0"/>
                <a:ea typeface="+mn-ea"/>
                <a:cs typeface="+mn-cs"/>
              </a:rPr>
              <a:t/>
            </a:r>
            <a:br>
              <a:rPr lang="ru-RU" sz="7200" i="1" dirty="0">
                <a:solidFill>
                  <a:srgbClr val="335338"/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r>
              <a:rPr lang="ru-RU" sz="7200" i="1" dirty="0" smtClean="0">
                <a:solidFill>
                  <a:srgbClr val="335338"/>
                </a:solidFill>
                <a:latin typeface="Century Schoolbook" panose="02040604050505020304" pitchFamily="18" charset="0"/>
                <a:ea typeface="+mn-ea"/>
                <a:cs typeface="+mn-cs"/>
              </a:rPr>
              <a:t/>
            </a:r>
            <a:br>
              <a:rPr lang="ru-RU" sz="7200" i="1" dirty="0" smtClean="0">
                <a:solidFill>
                  <a:srgbClr val="335338"/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r>
              <a:rPr lang="ru-RU" sz="7200" i="1" dirty="0" smtClean="0">
                <a:solidFill>
                  <a:srgbClr val="335338"/>
                </a:solidFill>
                <a:latin typeface="Century Schoolbook" panose="02040604050505020304" pitchFamily="18" charset="0"/>
                <a:ea typeface="+mn-ea"/>
                <a:cs typeface="+mn-cs"/>
              </a:rPr>
              <a:t>Волшебная   </a:t>
            </a:r>
            <a:r>
              <a:rPr lang="ru-RU" sz="7200" i="1" dirty="0">
                <a:solidFill>
                  <a:srgbClr val="335338"/>
                </a:solidFill>
                <a:latin typeface="Century Schoolbook" panose="02040604050505020304" pitchFamily="18" charset="0"/>
                <a:ea typeface="+mn-ea"/>
                <a:cs typeface="+mn-cs"/>
              </a:rPr>
              <a:t>соль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6288" y="1347788"/>
            <a:ext cx="8116192" cy="4914900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>
              <a:solidFill>
                <a:srgbClr val="00000A"/>
              </a:solidFill>
              <a:cs typeface="Tahoma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000A"/>
              </a:solidFill>
              <a:cs typeface="Tahoma" pitchFamily="34" charset="0"/>
            </a:endParaRPr>
          </a:p>
          <a:p>
            <a:pPr marL="0" indent="0" algn="ctr">
              <a:buNone/>
            </a:pPr>
            <a:endParaRPr lang="ru-RU" dirty="0" smtClean="0">
              <a:solidFill>
                <a:srgbClr val="00000A"/>
              </a:solidFill>
              <a:cs typeface="Tahoma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000A"/>
              </a:solidFill>
              <a:cs typeface="Tahoma" pitchFamily="34" charset="0"/>
            </a:endParaRPr>
          </a:p>
          <a:p>
            <a:pPr marL="0" indent="0" algn="r">
              <a:buNone/>
            </a:pPr>
            <a:r>
              <a:rPr lang="ru-RU" dirty="0" smtClean="0">
                <a:solidFill>
                  <a:srgbClr val="00000A"/>
                </a:solidFill>
                <a:cs typeface="Tahoma" pitchFamily="34" charset="0"/>
              </a:rPr>
              <a:t>       </a:t>
            </a:r>
          </a:p>
          <a:p>
            <a:pPr marL="0" indent="0" algn="r">
              <a:buNone/>
            </a:pPr>
            <a:endParaRPr lang="ru-RU" dirty="0">
              <a:solidFill>
                <a:srgbClr val="00000A"/>
              </a:solidFill>
              <a:cs typeface="Tahoma" pitchFamily="34" charset="0"/>
            </a:endParaRPr>
          </a:p>
          <a:p>
            <a:pPr marL="0" indent="0" algn="r">
              <a:buNone/>
            </a:pPr>
            <a:r>
              <a:rPr lang="ru-RU" dirty="0" smtClean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  <a:t>Наталия </a:t>
            </a:r>
            <a:r>
              <a:rPr lang="ru-RU" dirty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  <a:t>Владимировна Соснина,</a:t>
            </a:r>
            <a:br>
              <a:rPr lang="ru-RU" dirty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  <a:t>воспитатель МДОУ </a:t>
            </a:r>
            <a:endParaRPr lang="ru-RU" dirty="0" smtClean="0">
              <a:solidFill>
                <a:srgbClr val="00000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dirty="0" smtClean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dirty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  <a:t>сад «Теремок»</a:t>
            </a:r>
            <a:br>
              <a:rPr lang="ru-RU" dirty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  <a:t>август </a:t>
            </a:r>
            <a:r>
              <a:rPr lang="ru-RU" dirty="0">
                <a:solidFill>
                  <a:srgbClr val="00000A"/>
                </a:solidFill>
                <a:latin typeface="Times New Roman" pitchFamily="18" charset="0"/>
                <a:cs typeface="Times New Roman" pitchFamily="18" charset="0"/>
              </a:rPr>
              <a:t>2017 г</a:t>
            </a:r>
            <a:r>
              <a:rPr lang="ru-RU" dirty="0">
                <a:solidFill>
                  <a:srgbClr val="00000A"/>
                </a:solidFill>
                <a:cs typeface="Tahoma" pitchFamily="34" charset="0"/>
              </a:rPr>
              <a:t>.</a:t>
            </a:r>
            <a:br>
              <a:rPr lang="ru-RU" dirty="0">
                <a:solidFill>
                  <a:srgbClr val="00000A"/>
                </a:solidFill>
                <a:cs typeface="Tahoma" pitchFamily="34" charset="0"/>
              </a:rPr>
            </a:br>
            <a:endParaRPr lang="ru-RU" dirty="0">
              <a:solidFill>
                <a:srgbClr val="00000A"/>
              </a:solidFill>
              <a:cs typeface="Tahoma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00000A"/>
                </a:solidFill>
                <a:cs typeface="Tahoma" pitchFamily="34" charset="0"/>
              </a:rPr>
              <a:t>.</a:t>
            </a:r>
          </a:p>
          <a:p>
            <a:pPr marL="0" indent="0" algn="r">
              <a:buNone/>
            </a:pPr>
            <a:endParaRPr lang="ru-RU" dirty="0">
              <a:solidFill>
                <a:srgbClr val="00000A"/>
              </a:solidFill>
              <a:cs typeface="Tahoma" pitchFamily="34" charset="0"/>
            </a:endParaRPr>
          </a:p>
          <a:p>
            <a:pPr marL="0" indent="0" algn="r">
              <a:buNone/>
            </a:pPr>
            <a:r>
              <a:rPr lang="ru-RU" dirty="0" smtClean="0">
                <a:solidFill>
                  <a:srgbClr val="00000A"/>
                </a:solidFill>
                <a:cs typeface="Tahoma" pitchFamily="34" charset="0"/>
              </a:rPr>
              <a:t> </a:t>
            </a:r>
            <a:endParaRPr lang="ru-RU" dirty="0">
              <a:solidFill>
                <a:srgbClr val="00000A"/>
              </a:solidFill>
              <a:cs typeface="Tahoma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A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ru-RU" dirty="0">
              <a:solidFill>
                <a:srgbClr val="00000A"/>
              </a:solidFill>
              <a:latin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5131"/>
            <a:ext cx="3249613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786677"/>
      </p:ext>
    </p:extLst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209550"/>
            <a:ext cx="7391400" cy="843186"/>
          </a:xfrm>
        </p:spPr>
        <p:txBody>
          <a:bodyPr/>
          <a:lstStyle/>
          <a:p>
            <a:r>
              <a:rPr lang="ru-RU" dirty="0"/>
              <a:t>Соль в народных приметах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136904" cy="5065936"/>
          </a:xfrm>
        </p:spPr>
        <p:txBody>
          <a:bodyPr/>
          <a:lstStyle/>
          <a:p>
            <a:pPr marL="0" indent="0" algn="just">
              <a:buNone/>
            </a:pP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С </a:t>
            </a:r>
            <a:r>
              <a:rPr lang="ru-RU" sz="2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солью связано множество суеверий и примет, </a:t>
            </a:r>
          </a:p>
          <a:p>
            <a:pPr marL="0" indent="0" algn="just">
              <a:buNone/>
            </a:pPr>
            <a:r>
              <a:rPr lang="ru-RU" sz="2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одна из самых известных: </a:t>
            </a: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просыпать </a:t>
            </a:r>
            <a:r>
              <a:rPr lang="ru-RU" sz="2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соль – дурная примета.</a:t>
            </a:r>
          </a:p>
          <a:p>
            <a:pPr marL="0" indent="0" algn="just">
              <a:buNone/>
            </a:pPr>
            <a:r>
              <a:rPr lang="ru-RU" sz="2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Много-много лет назад водилась соль не </a:t>
            </a: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каждом доме. Выставляли её на </a:t>
            </a: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стол только </a:t>
            </a:r>
            <a:r>
              <a:rPr lang="ru-RU" sz="2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самых дорогих гостей. </a:t>
            </a: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2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 гость ее случайно или, хуже того, </a:t>
            </a: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 </a:t>
            </a:r>
            <a:r>
              <a:rPr lang="ru-RU" sz="2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просыпал — это считалось неуважением к хозяевам. 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отсюда и пошла примета: 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рассыпать соль, то это </a:t>
            </a:r>
            <a:endParaRPr lang="ru-RU" sz="26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приведет </a:t>
            </a:r>
            <a:r>
              <a:rPr lang="ru-RU" sz="2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ссоре.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09120"/>
            <a:ext cx="2621675" cy="214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203529"/>
      </p:ext>
    </p:extLst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Хлеб-соль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282880" cy="5137944"/>
          </a:xfrm>
        </p:spPr>
        <p:txBody>
          <a:bodyPr/>
          <a:lstStyle/>
          <a:p>
            <a:pPr marL="0" indent="0">
              <a:buNone/>
            </a:pPr>
            <a:endParaRPr lang="ru-RU" sz="26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По </a:t>
            </a:r>
            <a:r>
              <a:rPr lang="ru-RU" sz="2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старинной традиции  хлебом с  солью до сих пор на Руси встречают важного гостя: он должен отломить кусочек хлеба, посолить его и съесть. Это пожелание добра, выражение гостеприимства. Этот старинный обряд означает, что гость вступил в дружеские отношения и готов съесть </a:t>
            </a:r>
            <a:endParaRPr lang="ru-RU" sz="26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вместе </a:t>
            </a:r>
            <a:r>
              <a:rPr lang="ru-RU" sz="2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встречающими </a:t>
            </a:r>
          </a:p>
          <a:p>
            <a:pPr marL="0" indent="0" algn="just">
              <a:buNone/>
            </a:pP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пуд соли», </a:t>
            </a: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готов</a:t>
            </a:r>
          </a:p>
          <a:p>
            <a:pPr marL="0" indent="0" algn="just">
              <a:buNone/>
            </a:pP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разделить </a:t>
            </a:r>
            <a:r>
              <a:rPr lang="ru-RU" sz="2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их </a:t>
            </a: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беды </a:t>
            </a:r>
            <a:r>
              <a:rPr lang="ru-RU" sz="2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endParaRPr lang="ru-RU" sz="26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заботы</a:t>
            </a:r>
            <a:r>
              <a:rPr lang="ru-RU" sz="2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5064"/>
            <a:ext cx="3744416" cy="271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469217"/>
      </p:ext>
    </p:extLst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332656"/>
            <a:ext cx="4752528" cy="108012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indent="0" eaLnBrk="1" hangingPunct="1">
              <a:buNone/>
              <a:defRPr/>
            </a:pPr>
            <a:endParaRPr lang="ru-RU" sz="2400" b="1" dirty="0" smtClean="0">
              <a:ln w="50800"/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ru-RU" sz="2400" b="1" dirty="0" smtClean="0">
                <a:ln w="50800"/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ОПЫТЫ </a:t>
            </a:r>
            <a:r>
              <a:rPr lang="ru-RU" sz="2400" b="1" dirty="0">
                <a:ln w="50800"/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СОЛЬЮ</a:t>
            </a:r>
          </a:p>
        </p:txBody>
      </p:sp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107505" y="4312728"/>
            <a:ext cx="5184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endParaRPr lang="ru-RU" sz="2400" dirty="0"/>
          </a:p>
        </p:txBody>
      </p:sp>
      <p:pic>
        <p:nvPicPr>
          <p:cNvPr id="4098" name="Picture 2" descr="C:\Users\Администратор\Desktop\соль\uN0VVubp7Z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18166"/>
            <a:ext cx="2926813" cy="307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3984501" cy="341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65054"/>
            <a:ext cx="3812357" cy="301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0" y="3785915"/>
            <a:ext cx="2882900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соль\ajxKuCe9cM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283" y="260648"/>
            <a:ext cx="4671193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дминистратор\Desktop\соль\VxydoF2ihp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569531" cy="473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соль\rqw3M89QPg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b="6483"/>
          <a:stretch/>
        </p:blipFill>
        <p:spPr bwMode="auto">
          <a:xfrm>
            <a:off x="755576" y="1107721"/>
            <a:ext cx="2180675" cy="2208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дминистратор\Desktop\соль\DSCN01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56" y="3470022"/>
            <a:ext cx="4572000" cy="2849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Администратор\Desktop\соль\DSCN017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" t="7237" r="2757" b="5998"/>
          <a:stretch/>
        </p:blipFill>
        <p:spPr bwMode="auto">
          <a:xfrm>
            <a:off x="3275856" y="404664"/>
            <a:ext cx="3780430" cy="2347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Администратор\Desktop\соль\DSCN01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426640"/>
            <a:ext cx="2087159" cy="4163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3600400" cy="5400600"/>
          </a:xfrm>
        </p:spPr>
        <p:txBody>
          <a:bodyPr>
            <a:normAutofit fontScale="400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9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Влияние </a:t>
            </a:r>
            <a:r>
              <a:rPr lang="ru-RU" sz="9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соли на растения.</a:t>
            </a:r>
            <a:endParaRPr lang="ru-RU" sz="9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9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Большое </a:t>
            </a:r>
            <a:r>
              <a:rPr lang="ru-RU" sz="9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количество соли вредно для живых организмов.</a:t>
            </a:r>
          </a:p>
          <a:p>
            <a:pPr eaLnBrk="1" hangingPunct="1">
              <a:defRPr/>
            </a:pPr>
            <a:endParaRPr lang="ru-RU" sz="40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ru-RU" sz="30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22099"/>
            <a:ext cx="4979209" cy="489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1009650" y="500063"/>
            <a:ext cx="7124700" cy="1000125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Плавающее яйцо</a:t>
            </a:r>
          </a:p>
        </p:txBody>
      </p:sp>
      <p:sp>
        <p:nvSpPr>
          <p:cNvPr id="24578" name="Содержимое 2"/>
          <p:cNvSpPr>
            <a:spLocks noGrp="1"/>
          </p:cNvSpPr>
          <p:nvPr>
            <p:ph idx="1"/>
          </p:nvPr>
        </p:nvSpPr>
        <p:spPr>
          <a:xfrm>
            <a:off x="428625" y="1357313"/>
            <a:ext cx="8358188" cy="847551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ru-RU" sz="23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Солёная </a:t>
            </a:r>
            <a:r>
              <a:rPr lang="ru-RU" sz="23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вода помогает держаться предметам на поверхности (Эффект «Мёртвого моря»)</a:t>
            </a:r>
          </a:p>
          <a:p>
            <a:pPr eaLnBrk="1" hangingPunct="1">
              <a:lnSpc>
                <a:spcPct val="80000"/>
              </a:lnSpc>
            </a:pPr>
            <a:endParaRPr lang="ru-RU" sz="2200" dirty="0" smtClean="0"/>
          </a:p>
        </p:txBody>
      </p:sp>
      <p:pic>
        <p:nvPicPr>
          <p:cNvPr id="8196" name="Picture 4" descr="http://www.magazam.org/wp-content/uploads/2014/11/density-float-eggs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420888"/>
            <a:ext cx="6433400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1009650" y="642938"/>
            <a:ext cx="7124700" cy="11430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181E0C"/>
                </a:solidFill>
                <a:latin typeface="Tahoma" pitchFamily="34" charset="0"/>
                <a:cs typeface="Tahoma" pitchFamily="34" charset="0"/>
              </a:rPr>
              <a:t>«Снежная ветка сосны»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1"/>
          </p:nvPr>
        </p:nvSpPr>
        <p:spPr>
          <a:xfrm>
            <a:off x="285750" y="1643063"/>
            <a:ext cx="5000625" cy="52149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400" dirty="0" smtClean="0"/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ru-RU" sz="23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Мы для опыта взяли ветку сосны, налили в тазик горячей воды, положили туда ветку сосны и насыпали соли.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ru-RU" sz="23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следующий день мы вытащили ветку и положили её сохнуть у батарее .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ru-RU" sz="23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Ещё через 2-3 дня мы увидели, что наша веточка стала серебристая, как после мороза.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ru-RU" sz="23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Вывод: кристаллы можно вырастить самостоятельно в домашних условиях. Кристаллы растут в насыщенном растворе при постепенном испарении жидкости</a:t>
            </a:r>
          </a:p>
        </p:txBody>
      </p:sp>
      <p:pic>
        <p:nvPicPr>
          <p:cNvPr id="25603" name="Рисунок 3" descr="http://www.maam.ru/upload/blogs/detsad-72024-14520124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63" y="4071938"/>
            <a:ext cx="321468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maam.ru/upload/blogs/detsad-72024-14520124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428736"/>
            <a:ext cx="3168352" cy="2269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509120"/>
            <a:ext cx="79726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«Кристаллы соли окрашиваются и передают цвет друг другу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Чтобы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покрасить соль  в нее надо добавить жидкую гуашь или мел и понаблюдать, что с ней станет. Соль окраситься.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0648"/>
            <a:ext cx="3652156" cy="391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511747" y="838910"/>
            <a:ext cx="3052418" cy="362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-642966"/>
            <a:ext cx="8352928" cy="6376222"/>
          </a:xfrm>
        </p:spPr>
        <p:txBody>
          <a:bodyPr>
            <a:normAutofit fontScale="92500"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eaLnBrk="1" hangingPunct="1">
              <a:defRPr/>
            </a:pPr>
            <a:endParaRPr lang="ru-RU" sz="3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eaLnBrk="1" hangingPunct="1">
              <a:defRPr/>
            </a:pPr>
            <a:endParaRPr lang="ru-RU" sz="3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eaLnBrk="1" hangingPunct="1">
              <a:defRPr/>
            </a:pPr>
            <a:endParaRPr lang="ru-RU" sz="3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eaLnBrk="1" hangingPunct="1">
              <a:defRPr/>
            </a:pPr>
            <a:endParaRPr lang="ru-RU" sz="3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eaLnBrk="1" hangingPunct="1">
              <a:defRPr/>
            </a:pPr>
            <a:endParaRPr lang="ru-RU" sz="3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3800" b="1" dirty="0" smtClean="0">
                <a:ln w="50800"/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Но и это еще не все!!!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800" b="1" dirty="0" smtClean="0">
                <a:ln w="50800"/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defRPr/>
            </a:pPr>
            <a:r>
              <a:rPr lang="ru-RU" sz="3300" dirty="0" smtClean="0">
                <a:ln w="50800"/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 помощью соли можно создавать картины и поделки из солёного теста.</a:t>
            </a:r>
          </a:p>
          <a:p>
            <a:pPr eaLnBrk="1" hangingPunct="1">
              <a:defRPr/>
            </a:pPr>
            <a:r>
              <a:rPr lang="ru-RU" sz="33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Рисование нетрадиционной техникой «Восковой мелок +соль»</a:t>
            </a:r>
          </a:p>
          <a:p>
            <a:pPr eaLnBrk="1" hangingPunct="1">
              <a:defRPr/>
            </a:pPr>
            <a:r>
              <a:rPr lang="ru-RU" sz="33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Декорирование баночки разноцветной солью</a:t>
            </a:r>
          </a:p>
          <a:p>
            <a:pPr eaLnBrk="1" hangingPunct="1">
              <a:defRPr/>
            </a:pPr>
            <a:endParaRPr lang="ru-RU" sz="4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ru-RU" sz="4000" dirty="0" smtClean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ru-RU" sz="29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eaLnBrk="1" hangingPunct="1">
              <a:defRPr/>
            </a:pPr>
            <a:endParaRPr lang="ru-RU" sz="29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9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9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eaLnBrk="1" hangingPunct="1">
              <a:defRPr/>
            </a:pPr>
            <a:endParaRPr lang="ru-RU" sz="29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eaLnBrk="1" hangingPunct="1">
              <a:defRPr/>
            </a:pPr>
            <a:endParaRPr lang="ru-RU" sz="20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</a:rPr>
              <a:t>Создание условий для формирования у детей старшего дошкольного возраста готовности самостоятельно изучать окружающий мир, решать задачи гуманного взаимодействия с природой в процессе поисковой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903506604"/>
      </p:ext>
    </p:extLst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09440"/>
            <a:ext cx="239207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5031"/>
            <a:ext cx="3108152" cy="305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18291"/>
            <a:ext cx="4267048" cy="3206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009" y="100537"/>
            <a:ext cx="4548187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maam.ru/upload/blogs/71ce78712f0c7768fecc641e248f39e5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 flipH="1">
            <a:off x="406188" y="3250977"/>
            <a:ext cx="3363075" cy="3384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84984"/>
            <a:ext cx="4418434" cy="3316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53" y="58555"/>
            <a:ext cx="4320480" cy="320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Насыпушка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создается из последовательно насыпаемых слоев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соли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разного цвета.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Подбирая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цветовую гамму, а также варианты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насыпания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слоев, можно получить различные уникальные рисунки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Ложкой насыпаем соль в заранее приготовленную бутылку, чередуя различные цвета.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17032"/>
            <a:ext cx="4333678" cy="287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753549"/>
      </p:ext>
    </p:extLst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Формируем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рисунок «пики». Приставляем спицу над верхним слоем соли под углом 20- 30 градусов к стеклу. Опускаем спицу по стеклу острием вниз. Боковой поверхностью спица будет оттеснять часть соли внутрь, а на ее место сверху будет сыпаться соль верхних слоев. По достижению нужной глубины спицу нужно отвести внутрь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центру и через 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середину поднять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вверх.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7145" b="5315"/>
          <a:stretch/>
        </p:blipFill>
        <p:spPr bwMode="auto">
          <a:xfrm>
            <a:off x="4067944" y="3789040"/>
            <a:ext cx="4717693" cy="282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730215"/>
      </p:ext>
    </p:extLst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Насыпушка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готова! Создавать красивые композиции в банках, доступно каждому и делается это очень легко. Если привлечь к этой работе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детей,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они будут увлечены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занятие очень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понравится.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85013"/>
            <a:ext cx="3779912" cy="252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05064"/>
            <a:ext cx="2475345" cy="240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280245"/>
      </p:ext>
    </p:extLst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7686" y="2571744"/>
            <a:ext cx="5118578" cy="3429024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4000" b="1" dirty="0" smtClean="0">
                <a:ln w="50800"/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Спасибо за внимание!!!</a:t>
            </a:r>
            <a:endParaRPr lang="ru-RU" sz="4000" b="1" dirty="0">
              <a:ln w="50800"/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277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2349500"/>
            <a:ext cx="3744913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2565400"/>
            <a:ext cx="45720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676456" cy="650313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 fontScale="775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indent="0" algn="ctr" eaLnBrk="1" hangingPunct="1">
              <a:buNone/>
              <a:defRPr/>
            </a:pPr>
            <a:endParaRPr lang="ru-RU" sz="3200" dirty="0" smtClean="0">
              <a:solidFill>
                <a:srgbClr val="0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marL="0" indent="0" algn="ctr" eaLnBrk="1" hangingPunct="1">
              <a:buNone/>
              <a:defRPr/>
            </a:pPr>
            <a:endParaRPr lang="ru-RU" sz="3200" b="1" dirty="0" smtClean="0">
              <a:solidFill>
                <a:srgbClr val="0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ru-RU" sz="3100" dirty="0" smtClean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</a:t>
            </a:r>
            <a:r>
              <a:rPr lang="ru-RU" sz="31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	Вызвать интерес к исследованию полезного ископаемого – соли, ее свойств и качеств, характер использования человеком.</a:t>
            </a:r>
          </a:p>
          <a:p>
            <a:pPr marL="0" indent="0" eaLnBrk="1" hangingPunct="1">
              <a:buNone/>
              <a:defRPr/>
            </a:pPr>
            <a:r>
              <a:rPr lang="ru-RU" sz="31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2.	Расширить представления о добыче соли.</a:t>
            </a:r>
          </a:p>
          <a:p>
            <a:pPr marL="0" indent="0" eaLnBrk="1" hangingPunct="1">
              <a:buNone/>
              <a:defRPr/>
            </a:pPr>
            <a:r>
              <a:rPr lang="ru-RU" sz="31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3.	Приобщать к элементарному, доступному возрасту экспериментированию. Способствовать развитию и совершенствованию разных методов познания в соответствии с возрастными возможностями и индивидуальными способностями детей.</a:t>
            </a:r>
          </a:p>
          <a:p>
            <a:pPr marL="0" indent="0" eaLnBrk="1" hangingPunct="1">
              <a:buNone/>
              <a:defRPr/>
            </a:pPr>
            <a:r>
              <a:rPr lang="ru-RU" sz="31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4.	Побуждать детей ставить цель, отбирать необходимые средства для ее осуществления, определять последовательность действий, прогнозировать результат, оценивать и корректировать действия, радоваться процессу и результату.</a:t>
            </a:r>
          </a:p>
          <a:p>
            <a:pPr marL="0" indent="0" eaLnBrk="1" hangingPunct="1">
              <a:buNone/>
              <a:defRPr/>
            </a:pPr>
            <a:r>
              <a:rPr lang="ru-RU" sz="31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5.	Способствовать формированию у детей уверенности в своих мыслительных и интеллектуальных способностях и возможностях.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проекта:</a:t>
            </a:r>
          </a:p>
        </p:txBody>
      </p:sp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1357313" y="857251"/>
            <a:ext cx="5518943" cy="411510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Этапы </a:t>
            </a:r>
            <a:r>
              <a:rPr lang="ru-RU" sz="28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исследовательской работы методом проекта </a:t>
            </a:r>
            <a:endParaRPr lang="ru-RU" sz="28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2951762"/>
              </p:ext>
            </p:extLst>
          </p:nvPr>
        </p:nvGraphicFramePr>
        <p:xfrm>
          <a:off x="323528" y="1772815"/>
          <a:ext cx="8640960" cy="48977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0282"/>
                <a:gridCol w="956805"/>
                <a:gridCol w="2483353"/>
                <a:gridCol w="2448272"/>
                <a:gridCol w="2232248"/>
              </a:tblGrid>
              <a:tr h="660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Этапа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Задачи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Формы</a:t>
                      </a:r>
                      <a:r>
                        <a:rPr lang="ru-RU" sz="1200" dirty="0" smtClean="0">
                          <a:effectLst/>
                        </a:rPr>
                        <a:t>, методы</a:t>
                      </a:r>
                      <a:r>
                        <a:rPr lang="ru-RU" sz="1200" dirty="0">
                          <a:effectLst/>
                        </a:rPr>
                        <a:t>, приемы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Деятельность воспитателя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Деятельность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детей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7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Погружение в проект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Беседы: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Что такое соль?(интересные факты из истории про соль)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«Полезные советы»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Экскурсия в метод. кабинет(просмотр слайдов «Добыча соли»)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Разучивание пословиц, поговорок, образных выражений про соль 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Совместно с родителями и детьми подбирает литературу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Содействует созданию проблемной ситуации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Формулирует проблемные вопросы</a:t>
                      </a:r>
                    </a:p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Вхождение в проблему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Принятие задач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Учатся самостоятельно задавать вопросы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Выдвижение гипотезы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Формулировка </a:t>
                      </a: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темы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Планирование своей работы</a:t>
                      </a:r>
                    </a:p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530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деятельности и планирование</a:t>
                      </a:r>
                      <a:endParaRPr lang="ru-RU" sz="12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предметно-развивающей среды: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творческой мастерской</a:t>
                      </a:r>
                      <a:endParaRPr lang="ru-RU" sz="12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Организует деятельность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Предлагает спланировать деятельность для решения задач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Рекомендует способы презентации проекта</a:t>
                      </a:r>
                      <a:endParaRPr lang="ru-RU" sz="12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Распределяют амплуа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Выбирают способ презентации</a:t>
                      </a:r>
                      <a:endParaRPr lang="ru-RU" sz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755650" y="3046045"/>
            <a:ext cx="71294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200" dirty="0">
                <a:solidFill>
                  <a:srgbClr val="333333"/>
                </a:solidFill>
                <a:cs typeface="Times New Roman" pitchFamily="18" charset="0"/>
              </a:rPr>
              <a:t> </a:t>
            </a:r>
          </a:p>
          <a:p>
            <a:endParaRPr lang="ru-RU" sz="1200" dirty="0">
              <a:solidFill>
                <a:srgbClr val="333333"/>
              </a:solidFill>
              <a:cs typeface="Times New Roman" pitchFamily="18" charset="0"/>
            </a:endParaRPr>
          </a:p>
          <a:p>
            <a:endParaRPr lang="ru-RU" sz="1200" dirty="0">
              <a:solidFill>
                <a:srgbClr val="333333"/>
              </a:solidFill>
              <a:cs typeface="Times New Roman" pitchFamily="18" charset="0"/>
            </a:endParaRPr>
          </a:p>
          <a:p>
            <a:endParaRPr lang="ru-RU" sz="1200" dirty="0">
              <a:solidFill>
                <a:srgbClr val="333333"/>
              </a:solidFill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0340664"/>
              </p:ext>
            </p:extLst>
          </p:nvPr>
        </p:nvGraphicFramePr>
        <p:xfrm>
          <a:off x="251520" y="1124744"/>
          <a:ext cx="8496943" cy="5400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9045"/>
                <a:gridCol w="801284"/>
                <a:gridCol w="2092475"/>
                <a:gridCol w="1992666"/>
                <a:gridCol w="3111473"/>
              </a:tblGrid>
              <a:tr h="22237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III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проекта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Сбор материала совместно с родителями творческой группы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Опытно-экспериментальная деятельность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Ненавязчивый контроль за работой детей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Практическая помощь при необходимости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Формирование специфических ЗУН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 к презентации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176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IV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Презентация творческого проекта «Волшебная соль»</a:t>
                      </a:r>
                      <a:endParaRPr lang="ru-RU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Рисование «цветной солью»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Декорирование солью «Радуга»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«Лепим из соленого теста» 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Опыты</a:t>
                      </a:r>
                      <a:endParaRPr lang="ru-RU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Принимает отчеты</a:t>
                      </a:r>
                      <a:r>
                        <a:rPr lang="ru-RU" sz="1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обобщает </a:t>
                      </a:r>
                      <a:r>
                        <a:rPr lang="ru-RU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резюмирует полученные результаты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Подводит итоги.  Оценивает умение общаться, слушать и обосновывать свое мнение.</a:t>
                      </a:r>
                      <a:endParaRPr lang="ru-RU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ru-RU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Демонстрируют:</a:t>
                      </a:r>
                    </a:p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-понимание проблемы, цели, задач,</a:t>
                      </a:r>
                    </a:p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умение работать коллективно на общий результат, находить способ решения проблемы.</a:t>
                      </a:r>
                    </a:p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Происхождение слова «соль»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мнению некоторых современных учёных, связано с Солнцем: старинное славянское название Солнца — Соло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82" y="2852936"/>
            <a:ext cx="3860329" cy="382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157080"/>
      </p:ext>
    </p:extLst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611188" y="0"/>
            <a:ext cx="7342187" cy="1125538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 что же такое соль?</a:t>
            </a:r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857250" y="857250"/>
            <a:ext cx="7124700" cy="410051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dirty="0" smtClean="0"/>
          </a:p>
          <a:p>
            <a:pPr marL="0" indent="0" algn="just" eaLnBrk="1" hangingPunct="1"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Соль - это белое кристаллическое минеральное вещество, растворимое в воде; один из немногих минералов, которые люди употребляют в пищу.</a:t>
            </a:r>
          </a:p>
          <a:p>
            <a:pPr eaLnBrk="1" hangingPunct="1">
              <a:buFont typeface="Wingdings" pitchFamily="2" charset="2"/>
              <a:buNone/>
            </a:pPr>
            <a:endParaRPr lang="ru-RU" sz="6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42910" y="3356992"/>
            <a:ext cx="7560840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71546"/>
            <a:ext cx="8136904" cy="2786082"/>
          </a:xfrm>
        </p:spPr>
        <p:txBody>
          <a:bodyPr>
            <a:normAutofit fontScale="250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12800" b="1" dirty="0" smtClean="0">
                <a:ln w="50800"/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Какие виды соли бывают?</a:t>
            </a:r>
          </a:p>
          <a:p>
            <a:pPr marL="0" indent="0" algn="just" eaLnBrk="1" hangingPunct="1">
              <a:buNone/>
              <a:defRPr/>
            </a:pPr>
            <a:r>
              <a:rPr lang="ru-RU" sz="11200" dirty="0" smtClean="0">
                <a:ln w="50800"/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 </a:t>
            </a:r>
            <a:r>
              <a:rPr lang="ru-RU" sz="11200" dirty="0" smtClean="0">
                <a:ln w="50800"/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На самом деле соль природного происхождения имеет сероватый оттенок.</a:t>
            </a:r>
          </a:p>
          <a:p>
            <a:pPr marL="0" indent="0" algn="just" eaLnBrk="1" hangingPunct="1">
              <a:buNone/>
              <a:defRPr/>
            </a:pPr>
            <a:r>
              <a:rPr lang="ru-RU" sz="11200" dirty="0" smtClean="0">
                <a:ln w="50800"/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Есть соль неочищенная (каменная) и очищенная (поваренная), а также крупная и мелкая.</a:t>
            </a:r>
          </a:p>
          <a:p>
            <a:pPr marL="0" indent="0" algn="just" eaLnBrk="1" hangingPunct="1">
              <a:buNone/>
              <a:defRPr/>
            </a:pPr>
            <a:r>
              <a:rPr lang="ru-RU" sz="11200" dirty="0" smtClean="0">
                <a:ln w="50800"/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Морская соль - добывается путем  выпаривания морской воды.</a:t>
            </a:r>
            <a:endParaRPr lang="ru-RU" sz="11200" dirty="0">
              <a:ln w="50800"/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43608" y="3988843"/>
            <a:ext cx="7299251" cy="2632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08720"/>
            <a:ext cx="8208912" cy="252028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>
                <a:ln w="50800"/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600" dirty="0" smtClean="0">
                <a:ln w="50800"/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      </a:t>
            </a:r>
            <a:r>
              <a:rPr lang="ru-RU" sz="2600" dirty="0" smtClean="0">
                <a:ln w="50800"/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Каменную соль добывают в глубоких рудниках. Как она туда попала? </a:t>
            </a:r>
          </a:p>
          <a:p>
            <a:pPr algn="just" eaLnBrk="1" hangingPunct="1">
              <a:buNone/>
              <a:defRPr/>
            </a:pPr>
            <a:r>
              <a:rPr lang="ru-RU" sz="2600" dirty="0">
                <a:ln w="50800"/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600" dirty="0" smtClean="0">
                <a:ln w="50800"/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   Все очень просто  - месторождение каменной соли находят высоко в горах. В древности на месте этих гор был океан</a:t>
            </a:r>
            <a:r>
              <a:rPr lang="ru-RU" sz="2600" dirty="0">
                <a:ln w="50800"/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В условиях сухого и жаркого климата морская вода испарялась, а соль превращалась в кристаллики и получались мощные пласты.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>
              <a:ln w="50800"/>
              <a:solidFill>
                <a:schemeClr val="bg1">
                  <a:lumMod val="1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96216" y="4199396"/>
            <a:ext cx="3586256" cy="2392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182629" y="4199396"/>
            <a:ext cx="3066518" cy="2299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b2004101gl">
  <a:themeElements>
    <a:clrScheme name="cdb2004101gl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cdb2004101g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b2004101gl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01gl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01gl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Мир 3D</Template>
  <TotalTime>1028</TotalTime>
  <Words>800</Words>
  <Application>Microsoft Office PowerPoint</Application>
  <PresentationFormat>Экран (4:3)</PresentationFormat>
  <Paragraphs>151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cdb2004101gl</vt:lpstr>
      <vt:lpstr>   Волшебная   соль</vt:lpstr>
      <vt:lpstr>Цель проекта:</vt:lpstr>
      <vt:lpstr>Задачи проекта:</vt:lpstr>
      <vt:lpstr> Этапы исследовательской работы методом проекта </vt:lpstr>
      <vt:lpstr>Презентация PowerPoint</vt:lpstr>
      <vt:lpstr>Происхождение слова «соль»</vt:lpstr>
      <vt:lpstr>Так что же такое соль?</vt:lpstr>
      <vt:lpstr>Презентация PowerPoint</vt:lpstr>
      <vt:lpstr>Презентация PowerPoint</vt:lpstr>
      <vt:lpstr>Соль в народных приметах </vt:lpstr>
      <vt:lpstr>Хлеб-соль</vt:lpstr>
      <vt:lpstr>Презентация PowerPoint</vt:lpstr>
      <vt:lpstr>Презентация PowerPoint</vt:lpstr>
      <vt:lpstr>Презентация PowerPoint</vt:lpstr>
      <vt:lpstr>Презентация PowerPoint</vt:lpstr>
      <vt:lpstr>Плавающее яйцо</vt:lpstr>
      <vt:lpstr>«Снежная ветка сосны»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Волшебная   соль</dc:title>
  <dc:creator>qwerty</dc:creator>
  <cp:lastModifiedBy>DNA7 X86</cp:lastModifiedBy>
  <cp:revision>117</cp:revision>
  <dcterms:created xsi:type="dcterms:W3CDTF">2014-10-19T15:15:36Z</dcterms:created>
  <dcterms:modified xsi:type="dcterms:W3CDTF">2017-08-15T19:23:32Z</dcterms:modified>
</cp:coreProperties>
</file>