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9F6B-7CCC-4EF9-ACBB-BCC41074DE92}" v="616" dt="2020-09-24T06:28:40.053"/>
    <p1510:client id="{AD5BE463-330A-43C2-8841-AEF97EE85EBE}" v="1359" dt="2020-09-24T15:25:45.393"/>
    <p1510:client id="{C1D728FD-645B-431E-839E-6F2A48F376BA}" v="107" dt="2020-09-24T07:08:25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072" y="-2336"/>
            <a:ext cx="12634822" cy="7495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6D5D9-72FB-4F32-8B1B-1BDD52D504BE}"/>
              </a:ext>
            </a:extLst>
          </p:cNvPr>
          <p:cNvSpPr txBox="1"/>
          <p:nvPr/>
        </p:nvSpPr>
        <p:spPr>
          <a:xfrm>
            <a:off x="123646" y="1000664"/>
            <a:ext cx="11642783" cy="643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600" b="1">
                <a:latin typeface="Times New Roman"/>
                <a:cs typeface="Calibri"/>
              </a:rPr>
              <a:t>      Организация работы </a:t>
            </a:r>
            <a:endParaRPr lang="ru-RU">
              <a:latin typeface="Calibri" panose="020F0502020204030204"/>
              <a:cs typeface="Calibri"/>
            </a:endParaRPr>
          </a:p>
          <a:p>
            <a:r>
              <a:rPr lang="ru-RU" sz="6600" b="1">
                <a:latin typeface="Times New Roman"/>
                <a:cs typeface="Calibri"/>
              </a:rPr>
              <a:t>       с родителями в ДОУ</a:t>
            </a:r>
            <a:endParaRPr lang="ru-RU">
              <a:cs typeface="Calibri"/>
            </a:endParaRPr>
          </a:p>
          <a:p>
            <a:endParaRPr lang="ru-RU" sz="2800" b="1">
              <a:latin typeface="Times New Roman"/>
              <a:cs typeface="Calibri"/>
            </a:endParaRPr>
          </a:p>
          <a:p>
            <a:endParaRPr lang="ru-RU" sz="2800" b="1">
              <a:latin typeface="Times New Roman"/>
              <a:cs typeface="Calibri"/>
            </a:endParaRPr>
          </a:p>
          <a:p>
            <a:endParaRPr lang="ru-RU" sz="2800" b="1">
              <a:latin typeface="Times New Roman"/>
              <a:cs typeface="Calibri"/>
            </a:endParaRPr>
          </a:p>
          <a:p>
            <a:endParaRPr lang="ru-RU" sz="2800" b="1">
              <a:latin typeface="Times New Roman"/>
              <a:cs typeface="Calibri"/>
            </a:endParaRPr>
          </a:p>
          <a:p>
            <a:r>
              <a:rPr lang="ru-RU" sz="2800" b="1">
                <a:latin typeface="Times New Roman"/>
                <a:cs typeface="Calibri"/>
              </a:rPr>
              <a:t>                                                                 Воспитатель: Овсянникова И.В.</a:t>
            </a:r>
            <a:endParaRPr lang="ru-RU">
              <a:cs typeface="Calibri"/>
            </a:endParaRPr>
          </a:p>
          <a:p>
            <a:r>
              <a:rPr lang="ru-RU" sz="2800" b="1">
                <a:latin typeface="Times New Roman"/>
                <a:cs typeface="Calibri"/>
              </a:rPr>
              <a:t>                                                                     МДОУ детский сад "Теремок"</a:t>
            </a:r>
          </a:p>
          <a:p>
            <a:endParaRPr lang="ru-RU" sz="2800" b="1">
              <a:latin typeface="Times New Roman"/>
              <a:cs typeface="Calibri"/>
            </a:endParaRPr>
          </a:p>
          <a:p>
            <a:endParaRPr lang="ru-RU" sz="2800" b="1">
              <a:latin typeface="Times New Roman"/>
              <a:cs typeface="Calibri"/>
            </a:endParaRPr>
          </a:p>
          <a:p>
            <a:endParaRPr lang="ru-RU" sz="2800" b="1">
              <a:latin typeface="Times New Roman"/>
              <a:cs typeface="Calibri"/>
            </a:endParaRPr>
          </a:p>
          <a:p>
            <a:r>
              <a:rPr lang="ru-RU" sz="2800" b="1">
                <a:latin typeface="Times New Roman"/>
                <a:cs typeface="Calibri"/>
              </a:rPr>
              <a:t>                                              г. Мышкин 2020г.</a:t>
            </a:r>
            <a:endParaRPr lang="ru-RU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23B23-952B-4D83-8798-0FC16D9F9995}"/>
              </a:ext>
            </a:extLst>
          </p:cNvPr>
          <p:cNvSpPr txBox="1"/>
          <p:nvPr/>
        </p:nvSpPr>
        <p:spPr>
          <a:xfrm>
            <a:off x="4019910" y="3214777"/>
            <a:ext cx="3447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600" b="1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25" y="-1756374"/>
            <a:ext cx="12304143" cy="7495275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человек, канцелярские товары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7DE3AFDB-4514-4F76-A779-E19D16CF2C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903" y="1802921"/>
            <a:ext cx="2760272" cy="3712236"/>
          </a:xfrm>
          <a:prstGeom prst="rect">
            <a:avLst/>
          </a:prstGeom>
        </p:spPr>
      </p:pic>
      <p:pic>
        <p:nvPicPr>
          <p:cNvPr id="5" name="Рисунок 6" descr="Изображение выглядит как человек, внутренний, стол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0D2284D2-8B92-4452-B1F8-E92BCC6103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1381" y="1830237"/>
            <a:ext cx="2743200" cy="3657600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, внутренний, стол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E33316E1-FD14-4515-BCAB-01881E7196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9609" y="-210891"/>
            <a:ext cx="2944482" cy="3843592"/>
          </a:xfrm>
          <a:prstGeom prst="rect">
            <a:avLst/>
          </a:prstGeom>
        </p:spPr>
      </p:pic>
      <p:pic>
        <p:nvPicPr>
          <p:cNvPr id="9" name="Рисунок 9" descr="Изображение выглядит как внутренний, человек, стол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2DE4B1AC-EAFD-46EA-9377-529D7D191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52" y="421256"/>
            <a:ext cx="2858218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7FD34-BF03-4E3C-B924-C47A8BAE3B97}"/>
              </a:ext>
            </a:extLst>
          </p:cNvPr>
          <p:cNvSpPr txBox="1"/>
          <p:nvPr/>
        </p:nvSpPr>
        <p:spPr>
          <a:xfrm>
            <a:off x="51759" y="-868391"/>
            <a:ext cx="80196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>
                <a:latin typeface="Times New Roman"/>
                <a:cs typeface="Calibri"/>
              </a:rPr>
              <a:t>Онлайн-работа </a:t>
            </a:r>
            <a:endParaRPr lang="ru-RU" sz="3600" b="1" dirty="0">
              <a:latin typeface="Times New Roman"/>
              <a:cs typeface="Calibri"/>
            </a:endParaRPr>
          </a:p>
          <a:p>
            <a:r>
              <a:rPr lang="ru-RU" sz="3600" b="1">
                <a:latin typeface="Times New Roman"/>
                <a:cs typeface="Calibri"/>
              </a:rPr>
              <a:t>с родителями и детьми...</a:t>
            </a:r>
          </a:p>
        </p:txBody>
      </p:sp>
    </p:spTree>
    <p:extLst>
      <p:ext uri="{BB962C8B-B14F-4D97-AF65-F5344CB8AC3E}">
        <p14:creationId xmlns:p14="http://schemas.microsoft.com/office/powerpoint/2010/main" val="233180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304143" cy="7495275"/>
          </a:xfrm>
          <a:prstGeom prst="rect">
            <a:avLst/>
          </a:prstGeom>
        </p:spPr>
      </p:pic>
      <p:pic>
        <p:nvPicPr>
          <p:cNvPr id="5" name="Рисунок 6" descr="Изображение выглядит как человек, внутренни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679A9C3-6613-47E3-AFDD-50CE962E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25" y="1802920"/>
            <a:ext cx="2774840" cy="4100423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девочка, стол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5CC9923C-13C3-4198-BA26-CD13E1E0D4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909" y="231110"/>
            <a:ext cx="2743200" cy="3980383"/>
          </a:xfrm>
          <a:prstGeom prst="rect">
            <a:avLst/>
          </a:prstGeom>
        </p:spPr>
      </p:pic>
      <p:pic>
        <p:nvPicPr>
          <p:cNvPr id="4" name="Рисунок 7" descr="Изображение выглядит как человек, внутренний, чашк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4BDE46BD-AD20-4763-A6B0-1E938EA4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890" y="2635369"/>
            <a:ext cx="2872596" cy="3844505"/>
          </a:xfrm>
          <a:prstGeom prst="rect">
            <a:avLst/>
          </a:prstGeom>
        </p:spPr>
      </p:pic>
      <p:pic>
        <p:nvPicPr>
          <p:cNvPr id="8" name="Рисунок 8" descr="Изображение выглядит как человек, ребенок, маленьки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7776FF8A-A912-4508-A769-C34AB0774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713672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pic>
        <p:nvPicPr>
          <p:cNvPr id="4" name="Рисунок 4" descr="Изображение выглядит как мужчина, закрытый, держит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859C5B12-60FA-4E0E-9C0C-1D44690F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24" y="2319068"/>
            <a:ext cx="2743200" cy="3657600"/>
          </a:xfrm>
          <a:prstGeom prst="rect">
            <a:avLst/>
          </a:prstGeom>
        </p:spPr>
      </p:pic>
      <p:pic>
        <p:nvPicPr>
          <p:cNvPr id="5" name="Рисунок 6" descr="Изображение выглядит как внешний, здание, передний, кот&#10;&#10;Автоматически созданное описание">
            <a:extLst>
              <a:ext uri="{FF2B5EF4-FFF2-40B4-BE49-F238E27FC236}">
                <a16:creationId xmlns:a16="http://schemas.microsoft.com/office/drawing/2014/main" id="{DC3D9EF1-68F1-4FE7-B780-8A601BB14C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0384" y="911524"/>
            <a:ext cx="2723230" cy="4114800"/>
          </a:xfrm>
          <a:prstGeom prst="rect">
            <a:avLst/>
          </a:prstGeom>
        </p:spPr>
      </p:pic>
      <p:pic>
        <p:nvPicPr>
          <p:cNvPr id="7" name="Рисунок 7" descr="Изображение выглядит как здание, внешний, кирпич, окно&#10;&#10;Автоматически созданное описание">
            <a:extLst>
              <a:ext uri="{FF2B5EF4-FFF2-40B4-BE49-F238E27FC236}">
                <a16:creationId xmlns:a16="http://schemas.microsoft.com/office/drawing/2014/main" id="{A0CC4087-9415-4842-BB2A-F7225514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626" y="3737394"/>
            <a:ext cx="3476446" cy="3193211"/>
          </a:xfrm>
          <a:prstGeom prst="rect">
            <a:avLst/>
          </a:prstGeom>
        </p:spPr>
      </p:pic>
      <p:pic>
        <p:nvPicPr>
          <p:cNvPr id="8" name="Рисунок 8" descr="Изображение выглядит как здание, человек, внеш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E6C52EF7-C6AA-459B-8BB0-B603BEE99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22" y="212785"/>
            <a:ext cx="3505199" cy="22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0E149-78D6-480D-8656-4FB6E1A4B2E7}"/>
              </a:ext>
            </a:extLst>
          </p:cNvPr>
          <p:cNvSpPr txBox="1"/>
          <p:nvPr/>
        </p:nvSpPr>
        <p:spPr>
          <a:xfrm>
            <a:off x="425570" y="368061"/>
            <a:ext cx="11067690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1">
              <a:latin typeface="Times New Roman"/>
              <a:cs typeface="Times New Roman"/>
            </a:endParaRPr>
          </a:p>
          <a:p>
            <a:r>
              <a:rPr lang="ru-RU" sz="3200" b="1">
                <a:latin typeface="Times New Roman"/>
                <a:cs typeface="Times New Roman"/>
              </a:rPr>
              <a:t>Использование</a:t>
            </a:r>
            <a:r>
              <a:rPr lang="ru-RU" sz="3200" b="1" dirty="0">
                <a:latin typeface="Times New Roman"/>
                <a:ea typeface="+mn-lt"/>
                <a:cs typeface="+mn-lt"/>
              </a:rPr>
              <a:t> разнообразных форм работы с семьями </a:t>
            </a:r>
            <a:r>
              <a:rPr lang="ru-RU" sz="3200" b="1">
                <a:latin typeface="Times New Roman"/>
                <a:ea typeface="+mn-lt"/>
                <a:cs typeface="+mn-lt"/>
              </a:rPr>
              <a:t>воспитанников даёт положительные </a:t>
            </a:r>
            <a:r>
              <a:rPr lang="ru-RU" sz="3200" b="1" dirty="0">
                <a:latin typeface="Times New Roman"/>
                <a:ea typeface="+mn-lt"/>
                <a:cs typeface="+mn-lt"/>
              </a:rPr>
              <a:t>результаты. Вовлечение в педагогическую деятельность родителей, заинтересованное участие в воспитательно -образовательном процессе важно не потому, что этого хочет воспитатель, а потому, что это необходимо для развития их собственного ребенка. Внедрение новых федеральных государственных образовательных стандартов позволяет организовать совместную деятельность детского сада и семьи более эффективно. </a:t>
            </a:r>
            <a:endParaRPr lang="ru-RU" sz="3200" b="1" dirty="0">
              <a:latin typeface="Times New Roman"/>
              <a:cs typeface="Times New Roman"/>
            </a:endParaRPr>
          </a:p>
          <a:p>
            <a:r>
              <a:rPr lang="ru-RU" dirty="0">
                <a:ea typeface="+mn-lt"/>
                <a:cs typeface="+mn-lt"/>
              </a:rPr>
              <a:t> 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06" y="-232374"/>
            <a:ext cx="12304143" cy="749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0E149-78D6-480D-8656-4FB6E1A4B2E7}"/>
              </a:ext>
            </a:extLst>
          </p:cNvPr>
          <p:cNvSpPr txBox="1"/>
          <p:nvPr/>
        </p:nvSpPr>
        <p:spPr>
          <a:xfrm>
            <a:off x="425570" y="368061"/>
            <a:ext cx="1106769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1">
              <a:latin typeface="Times New Roman"/>
              <a:cs typeface="Times New Roman"/>
            </a:endParaRPr>
          </a:p>
          <a:p>
            <a:r>
              <a:rPr lang="ru-RU" dirty="0">
                <a:ea typeface="+mn-lt"/>
                <a:cs typeface="+mn-lt"/>
              </a:rPr>
              <a:t>  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873AC-1891-412B-A585-0777EB4CC8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pic>
        <p:nvPicPr>
          <p:cNvPr id="7" name="Рисунок 7" descr="Изображение выглядит как внешний, забор, здание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4B9FEB0E-AE43-4960-9D24-C0E1B99A49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042" y="69552"/>
            <a:ext cx="11786556" cy="69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57" y="-1281921"/>
            <a:ext cx="12304143" cy="749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0E149-78D6-480D-8656-4FB6E1A4B2E7}"/>
              </a:ext>
            </a:extLst>
          </p:cNvPr>
          <p:cNvSpPr txBox="1"/>
          <p:nvPr/>
        </p:nvSpPr>
        <p:spPr>
          <a:xfrm>
            <a:off x="425570" y="368061"/>
            <a:ext cx="1106769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1">
              <a:latin typeface="Times New Roman"/>
              <a:cs typeface="Times New Roman"/>
            </a:endParaRPr>
          </a:p>
          <a:p>
            <a:r>
              <a:rPr lang="ru-RU" dirty="0">
                <a:ea typeface="+mn-lt"/>
                <a:cs typeface="+mn-lt"/>
              </a:rPr>
              <a:t>  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0B446-82D4-4261-BDB7-783B3635F6F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11A0C-F64C-41EE-9C36-1DD460789741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6CC53-05D6-4B43-AB13-73675454FA71}"/>
              </a:ext>
            </a:extLst>
          </p:cNvPr>
          <p:cNvSpPr txBox="1"/>
          <p:nvPr/>
        </p:nvSpPr>
        <p:spPr>
          <a:xfrm>
            <a:off x="2380891" y="1015042"/>
            <a:ext cx="9040482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800" b="1">
                <a:latin typeface="Times New Roman"/>
                <a:cs typeface="Calibri"/>
              </a:rPr>
              <a:t>    Спасибо </a:t>
            </a:r>
            <a:endParaRPr lang="ru-RU" sz="8800" b="1" dirty="0">
              <a:latin typeface="Times New Roman"/>
              <a:cs typeface="Calibri"/>
            </a:endParaRPr>
          </a:p>
          <a:p>
            <a:r>
              <a:rPr lang="ru-RU" sz="8800" b="1">
                <a:latin typeface="Times New Roman"/>
                <a:cs typeface="Calibri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7369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5"/>
            <a:ext cx="12304143" cy="7725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0D0B4-59CE-4866-A6BD-50B9049A06BF}"/>
              </a:ext>
            </a:extLst>
          </p:cNvPr>
          <p:cNvSpPr txBox="1"/>
          <p:nvPr/>
        </p:nvSpPr>
        <p:spPr>
          <a:xfrm>
            <a:off x="885646" y="598098"/>
            <a:ext cx="10305689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>
                <a:latin typeface="Times New Roman"/>
                <a:ea typeface="+mn-lt"/>
                <a:cs typeface="+mn-lt"/>
              </a:rPr>
              <a:t>«От того, как прошло детство, </a:t>
            </a:r>
            <a:endParaRPr lang="ru-RU" dirty="0"/>
          </a:p>
          <a:p>
            <a:r>
              <a:rPr lang="ru-RU" sz="4400" b="1" dirty="0">
                <a:latin typeface="Times New Roman"/>
                <a:ea typeface="+mn-lt"/>
                <a:cs typeface="+mn-lt"/>
              </a:rPr>
              <a:t>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</a:t>
            </a:r>
            <a:r>
              <a:rPr lang="ru-RU" sz="5400" b="1" dirty="0">
                <a:latin typeface="Times New Roman"/>
                <a:ea typeface="+mn-lt"/>
                <a:cs typeface="+mn-lt"/>
              </a:rPr>
              <a:t> </a:t>
            </a:r>
            <a:r>
              <a:rPr lang="ru-RU" sz="4400" b="1" dirty="0">
                <a:latin typeface="Times New Roman"/>
                <a:ea typeface="+mn-lt"/>
                <a:cs typeface="+mn-lt"/>
              </a:rPr>
              <a:t>малыш» </a:t>
            </a:r>
            <a:endParaRPr lang="ru-RU"/>
          </a:p>
          <a:p>
            <a:endParaRPr lang="ru-RU" sz="4400" b="1">
              <a:latin typeface="Times New Roman"/>
              <a:ea typeface="+mn-lt"/>
              <a:cs typeface="+mn-lt"/>
            </a:endParaRPr>
          </a:p>
          <a:p>
            <a:r>
              <a:rPr lang="ru-RU" sz="4400" b="1" dirty="0">
                <a:latin typeface="Times New Roman"/>
                <a:ea typeface="+mn-lt"/>
                <a:cs typeface="+mn-lt"/>
              </a:rPr>
              <a:t>                                   В. А. Сухомлинский </a:t>
            </a:r>
            <a:endParaRPr lang="ru-RU" sz="4400" b="1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2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2DB23-3A9C-42F6-8FD6-D0FA05B38B86}"/>
              </a:ext>
            </a:extLst>
          </p:cNvPr>
          <p:cNvSpPr txBox="1"/>
          <p:nvPr/>
        </p:nvSpPr>
        <p:spPr>
          <a:xfrm>
            <a:off x="957533" y="914401"/>
            <a:ext cx="915550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>
                <a:latin typeface="Times New Roman"/>
                <a:cs typeface="Times New Roman"/>
              </a:rPr>
              <a:t>Цель</a:t>
            </a:r>
            <a:r>
              <a:rPr lang="ru-RU" sz="4400" b="1" u="sng">
                <a:latin typeface="Times New Roman"/>
                <a:ea typeface="+mn-lt"/>
                <a:cs typeface="+mn-lt"/>
              </a:rPr>
              <a:t>:</a:t>
            </a:r>
            <a:r>
              <a:rPr lang="ru-RU" sz="4400" b="1">
                <a:latin typeface="Times New Roman"/>
                <a:ea typeface="+mn-lt"/>
                <a:cs typeface="+mn-lt"/>
              </a:rPr>
              <a:t> сделать родителей активными участниками педагогического процесса, оказав им помощь в реализации ответственности за воспитание и обучение детей. </a:t>
            </a:r>
            <a:endParaRPr lang="ru-RU" sz="4400" b="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34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89" y="-2336"/>
            <a:ext cx="12390407" cy="7897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E27C3-064E-4A91-913E-D59D72E76CD5}"/>
              </a:ext>
            </a:extLst>
          </p:cNvPr>
          <p:cNvSpPr txBox="1"/>
          <p:nvPr/>
        </p:nvSpPr>
        <p:spPr>
          <a:xfrm>
            <a:off x="396816" y="253042"/>
            <a:ext cx="11053312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u="sng">
                <a:latin typeface="Times New Roman"/>
                <a:cs typeface="Times New Roman"/>
              </a:rPr>
              <a:t>Задачи:</a:t>
            </a:r>
            <a:r>
              <a:rPr lang="ru-RU" sz="3200" b="1">
                <a:latin typeface="Times New Roman"/>
                <a:cs typeface="Times New Roman"/>
              </a:rPr>
              <a:t> </a:t>
            </a:r>
            <a:endParaRPr lang="ru-RU" sz="3200" b="1">
              <a:latin typeface="Times New Roman"/>
              <a:ea typeface="+mn-lt"/>
              <a:cs typeface="Times New Roman"/>
            </a:endParaRPr>
          </a:p>
          <a:p>
            <a:r>
              <a:rPr lang="ru-RU" sz="3200" b="1">
                <a:latin typeface="Times New Roman"/>
                <a:ea typeface="+mn-lt"/>
                <a:cs typeface="+mn-lt"/>
              </a:rPr>
              <a:t>*Установить партнерские отношения с семьей каждого воспитанника. </a:t>
            </a:r>
            <a:endParaRPr lang="ru-RU" sz="3200" b="1">
              <a:latin typeface="Times New Roman"/>
              <a:ea typeface="+mn-lt"/>
              <a:cs typeface="Times New Roman"/>
            </a:endParaRPr>
          </a:p>
          <a:p>
            <a:r>
              <a:rPr lang="ru-RU" sz="3200" b="1">
                <a:latin typeface="Times New Roman"/>
                <a:ea typeface="+mn-lt"/>
                <a:cs typeface="+mn-lt"/>
              </a:rPr>
              <a:t>*Объединить усилия семьи и детского сада для развития и воспитания детей. </a:t>
            </a:r>
            <a:endParaRPr lang="ru-RU" sz="3200" b="1">
              <a:latin typeface="Times New Roman"/>
              <a:ea typeface="+mn-lt"/>
              <a:cs typeface="Times New Roman"/>
            </a:endParaRPr>
          </a:p>
          <a:p>
            <a:r>
              <a:rPr lang="ru-RU" sz="3200" b="1">
                <a:latin typeface="Times New Roman"/>
                <a:ea typeface="+mn-lt"/>
                <a:cs typeface="+mn-lt"/>
              </a:rPr>
              <a:t>*Создать атмосферу взаимопонимания, общности интересов, позитивный настрой на общение и доброжелательную взаимоподдержку родителей, воспитанников и педагогов детского сада. *Активизировать и обогащать умения родителей по воспитанию детей. </a:t>
            </a:r>
            <a:endParaRPr lang="ru-RU" sz="3200" b="1">
              <a:latin typeface="Times New Roman"/>
              <a:ea typeface="+mn-lt"/>
              <a:cs typeface="Times New Roman"/>
            </a:endParaRPr>
          </a:p>
          <a:p>
            <a:r>
              <a:rPr lang="ru-RU" sz="3200" b="1">
                <a:latin typeface="Times New Roman"/>
                <a:ea typeface="+mn-lt"/>
                <a:cs typeface="+mn-lt"/>
              </a:rPr>
              <a:t>*Поддерживать уверенность родителей (законных представителей) в собственных педагогических возможностях </a:t>
            </a:r>
            <a:endParaRPr lang="ru-RU" sz="3200" b="1">
              <a:latin typeface="Times New Roman"/>
              <a:cs typeface="Times New Roman"/>
            </a:endParaRPr>
          </a:p>
          <a:p>
            <a:r>
              <a:rPr lang="ru-RU" sz="3200">
                <a:ea typeface="+mn-lt"/>
                <a:cs typeface="+mn-lt"/>
              </a:rPr>
              <a:t>  </a:t>
            </a:r>
            <a:endParaRPr lang="ru-RU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17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E9C95-A764-438A-BA51-59F8EAAF4589}"/>
              </a:ext>
            </a:extLst>
          </p:cNvPr>
          <p:cNvSpPr txBox="1"/>
          <p:nvPr/>
        </p:nvSpPr>
        <p:spPr>
          <a:xfrm>
            <a:off x="353683" y="152400"/>
            <a:ext cx="11427124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Times New Roman"/>
                <a:ea typeface="+mn-lt"/>
                <a:cs typeface="+mn-lt"/>
              </a:rPr>
              <a:t>В группе мы активно сотрудничаем с родителями, используя разные формы работы: </a:t>
            </a:r>
            <a:endParaRPr lang="ru-RU" sz="3600" b="1">
              <a:latin typeface="Times New Roman"/>
              <a:ea typeface="+mn-lt"/>
              <a:cs typeface="Times New Roman"/>
            </a:endParaRPr>
          </a:p>
          <a:p>
            <a:r>
              <a:rPr lang="ru-RU" sz="3600" b="1" dirty="0">
                <a:latin typeface="Times New Roman"/>
                <a:ea typeface="+mn-lt"/>
                <a:cs typeface="+mn-lt"/>
              </a:rPr>
              <a:t>*нетрадиционные формы организации родительских собраний, </a:t>
            </a:r>
            <a:endParaRPr lang="ru-RU" sz="3600" b="1">
              <a:latin typeface="Times New Roman"/>
              <a:ea typeface="+mn-lt"/>
              <a:cs typeface="Times New Roman"/>
            </a:endParaRPr>
          </a:p>
          <a:p>
            <a:r>
              <a:rPr lang="ru-RU" sz="3600" b="1" dirty="0">
                <a:latin typeface="Times New Roman"/>
                <a:ea typeface="+mn-lt"/>
                <a:cs typeface="+mn-lt"/>
              </a:rPr>
              <a:t>*совместные праздники, досуги, развлечения, чаепития, </a:t>
            </a:r>
            <a:endParaRPr lang="ru-RU" sz="3600" b="1">
              <a:latin typeface="Times New Roman"/>
              <a:ea typeface="+mn-lt"/>
              <a:cs typeface="Times New Roman"/>
            </a:endParaRPr>
          </a:p>
          <a:p>
            <a:r>
              <a:rPr lang="ru-RU" sz="3600" b="1" dirty="0">
                <a:latin typeface="Times New Roman"/>
                <a:ea typeface="+mn-lt"/>
                <a:cs typeface="+mn-lt"/>
              </a:rPr>
              <a:t>* участие родителей в конкурсах, выставках, *организация совместной трудовой деятельности, </a:t>
            </a:r>
            <a:endParaRPr lang="ru-RU" sz="3600" b="1">
              <a:latin typeface="Times New Roman"/>
              <a:ea typeface="+mn-lt"/>
              <a:cs typeface="Times New Roman"/>
            </a:endParaRPr>
          </a:p>
          <a:p>
            <a:r>
              <a:rPr lang="ru-RU" sz="3600" b="1" dirty="0">
                <a:latin typeface="Times New Roman"/>
                <a:ea typeface="+mn-lt"/>
                <a:cs typeface="+mn-lt"/>
              </a:rPr>
              <a:t>*наглядное оформление стендов, уголков, фотовыставки, *консультации, </a:t>
            </a:r>
            <a:endParaRPr lang="ru-RU" sz="3600" b="1">
              <a:latin typeface="Times New Roman"/>
              <a:ea typeface="+mn-lt"/>
              <a:cs typeface="Times New Roman"/>
            </a:endParaRPr>
          </a:p>
          <a:p>
            <a:r>
              <a:rPr lang="ru-RU" sz="3600" b="1" dirty="0">
                <a:latin typeface="Times New Roman"/>
                <a:ea typeface="+mn-lt"/>
                <a:cs typeface="+mn-lt"/>
              </a:rPr>
              <a:t>*анкетирование,</a:t>
            </a:r>
            <a:endParaRPr lang="ru-RU" sz="3600" b="1" dirty="0">
              <a:latin typeface="Times New Roman"/>
              <a:ea typeface="+mn-lt"/>
              <a:cs typeface="Times New Roman"/>
            </a:endParaRPr>
          </a:p>
          <a:p>
            <a:r>
              <a:rPr lang="ru-RU" sz="3600" b="1" dirty="0">
                <a:latin typeface="Times New Roman"/>
                <a:ea typeface="+mn-lt"/>
                <a:cs typeface="+mn-lt"/>
              </a:rPr>
              <a:t> *индивидуальные беседы и др. </a:t>
            </a:r>
            <a:endParaRPr lang="ru-RU" sz="3600" b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95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28B2C-E120-4451-964F-19A8682AFE50}"/>
              </a:ext>
            </a:extLst>
          </p:cNvPr>
          <p:cNvSpPr txBox="1"/>
          <p:nvPr/>
        </p:nvSpPr>
        <p:spPr>
          <a:xfrm>
            <a:off x="914402" y="856891"/>
            <a:ext cx="9759348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sz="4400" b="1" dirty="0">
                <a:latin typeface="Times New Roman"/>
                <a:ea typeface="+mn-lt"/>
                <a:cs typeface="+mn-lt"/>
              </a:rPr>
              <a:t>Основная цель всех видов форм взаимодействия ДОУ с семьёй – установление доверительных отношений с детьми, родителями и педагогами, объединение их в одну команду, воспитание потребности делиться друг с другом своими проблемами и совместно их решать.</a:t>
            </a:r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99413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ea typeface="+mn-lt"/>
                <a:cs typeface="+mn-lt"/>
              </a:rPr>
              <a:t>ормы</a:t>
            </a:r>
            <a:r>
              <a:rPr lang="ru-RU" dirty="0">
                <a:ea typeface="+mn-lt"/>
                <a:cs typeface="+mn-lt"/>
              </a:rPr>
              <a:t> взаимодействия детского сада с родителями – это способы организации их совместной деятельности и общения. Основная цель всех видов форм взаимодействия ДОУ с семьёй – установление доверительных отношений с детьми, родителями и педагогами, объединение их в одну команду, воспитание потребности делиться друг с другом своими проблемами и совместно их решать. 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  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74C9D-122A-41A3-AE88-C50D32BC3F29}"/>
              </a:ext>
            </a:extLst>
          </p:cNvPr>
          <p:cNvSpPr txBox="1"/>
          <p:nvPr/>
        </p:nvSpPr>
        <p:spPr>
          <a:xfrm>
            <a:off x="1015042" y="468702"/>
            <a:ext cx="64525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Times New Roman"/>
                <a:cs typeface="Calibri"/>
              </a:rPr>
              <a:t>Проведение родительских собраний в нетрадиционной форме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410AB-F248-421C-A14A-17F5F43398D3}"/>
              </a:ext>
            </a:extLst>
          </p:cNvPr>
          <p:cNvSpPr txBox="1"/>
          <p:nvPr/>
        </p:nvSpPr>
        <p:spPr>
          <a:xfrm>
            <a:off x="4867275" y="3343275"/>
            <a:ext cx="27432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1100" dirty="0">
              <a:solidFill>
                <a:srgbClr val="383838"/>
              </a:solidFill>
              <a:latin typeface="Arial"/>
              <a:ea typeface="Arial"/>
              <a:cs typeface="Arial"/>
            </a:endParaRPr>
          </a:p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71204-D646-4F3B-B168-3079D462BCA9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65B90-9CA7-4B49-957E-F4291E6897CF}"/>
              </a:ext>
            </a:extLst>
          </p:cNvPr>
          <p:cNvSpPr txBox="1"/>
          <p:nvPr/>
        </p:nvSpPr>
        <p:spPr>
          <a:xfrm rot="-10800000" flipV="1">
            <a:off x="4231975" y="48605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304143" cy="7495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00310D-1B9A-4AC6-8029-AF8A5BB4F4E5}"/>
              </a:ext>
            </a:extLst>
          </p:cNvPr>
          <p:cNvSpPr txBox="1"/>
          <p:nvPr/>
        </p:nvSpPr>
        <p:spPr>
          <a:xfrm>
            <a:off x="4724400" y="320040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383838"/>
                </a:solidFill>
                <a:latin typeface="Arial"/>
                <a:cs typeface="Arial"/>
              </a:rPr>
              <a:t>.</a:t>
            </a:r>
          </a:p>
          <a:p>
            <a:endParaRPr lang="en-US" sz="1100">
              <a:solidFill>
                <a:srgbClr val="383838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FF96C-F9BD-4830-8B68-1DC429EEB9D7}"/>
              </a:ext>
            </a:extLst>
          </p:cNvPr>
          <p:cNvSpPr txBox="1"/>
          <p:nvPr/>
        </p:nvSpPr>
        <p:spPr>
          <a:xfrm>
            <a:off x="5438775" y="3914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Calibri"/>
            </a:endParaRPr>
          </a:p>
        </p:txBody>
      </p:sp>
      <p:pic>
        <p:nvPicPr>
          <p:cNvPr id="12" name="Рисунок 12" descr="Изображение выглядит как внутренний, человек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A32ED56F-0451-4C14-9F81-B4012A35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8" y="1710188"/>
            <a:ext cx="5388632" cy="3638907"/>
          </a:xfrm>
          <a:prstGeom prst="rect">
            <a:avLst/>
          </a:prstGeom>
        </p:spPr>
      </p:pic>
      <p:pic>
        <p:nvPicPr>
          <p:cNvPr id="13" name="Рисунок 13" descr="Изображение выглядит как человек, внутренни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B3414B3C-1274-484D-A393-6DD277D830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7759" y="3419475"/>
            <a:ext cx="5819952" cy="38578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7E3C0-4BB1-492E-A6F5-B604F6365E73}"/>
              </a:ext>
            </a:extLst>
          </p:cNvPr>
          <p:cNvSpPr txBox="1"/>
          <p:nvPr/>
        </p:nvSpPr>
        <p:spPr>
          <a:xfrm>
            <a:off x="511834" y="244084"/>
            <a:ext cx="78759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>
                <a:latin typeface="Times New Roman"/>
                <a:cs typeface="Calibri"/>
              </a:rPr>
              <a:t>Проведение родительских собраний в нетрадиционной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33614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pic>
        <p:nvPicPr>
          <p:cNvPr id="4" name="Рисунок 4" descr="Изображение выглядит как пол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15A9E03-9491-45FC-9596-234D2CAA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307" y="2130676"/>
            <a:ext cx="4310330" cy="3660574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ребенок, молодо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E2EA221-7A13-46B3-BBDE-C827EABF9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61" y="3961142"/>
            <a:ext cx="4051537" cy="3220169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утренний, человек, комнат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DBD5F8BE-996E-4D06-A31A-090A3C64CC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778" y="328343"/>
            <a:ext cx="4554745" cy="28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86642"/>
            <a:ext cx="9144000" cy="40711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</p:txBody>
      </p:sp>
      <p:pic>
        <p:nvPicPr>
          <p:cNvPr id="6" name="Рисунок 6" descr="Изображение выглядит как комната, игрушк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85EEDCD9-7052-4A38-954D-0E02D21D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2336"/>
            <a:ext cx="12304143" cy="7495275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стол, окно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FE71905-0715-4DBA-A404-137DC69E05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533" y="1852342"/>
            <a:ext cx="5690556" cy="3814672"/>
          </a:xfrm>
          <a:prstGeom prst="rect">
            <a:avLst/>
          </a:prstGeom>
        </p:spPr>
      </p:pic>
      <p:pic>
        <p:nvPicPr>
          <p:cNvPr id="5" name="Рисунок 6" descr="Изображение выглядит как стол, внутренний, сидит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83E3A60-87EC-44B0-83EB-759635B121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419" y="3433854"/>
            <a:ext cx="5963728" cy="3829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384E9-64F8-4ED2-9864-BE8276BF384F}"/>
              </a:ext>
            </a:extLst>
          </p:cNvPr>
          <p:cNvSpPr txBox="1"/>
          <p:nvPr/>
        </p:nvSpPr>
        <p:spPr>
          <a:xfrm>
            <a:off x="684363" y="655608"/>
            <a:ext cx="761712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>
                <a:latin typeface="Times New Roman"/>
                <a:cs typeface="Calibri"/>
              </a:rPr>
              <a:t>Совместное оформление различных уголков, стенгазет, выставок...</a:t>
            </a:r>
            <a:endParaRPr lang="ru-RU" sz="3600" b="1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93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167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Теремок</cp:lastModifiedBy>
  <cp:revision>482</cp:revision>
  <dcterms:created xsi:type="dcterms:W3CDTF">2020-09-24T05:36:08Z</dcterms:created>
  <dcterms:modified xsi:type="dcterms:W3CDTF">2021-03-26T12:52:32Z</dcterms:modified>
</cp:coreProperties>
</file>