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4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chemeClr val="accent4">
              <a:lumMod val="75000"/>
            </a:schemeClr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714348" y="2357431"/>
            <a:ext cx="8143932" cy="3097244"/>
            <a:chOff x="1115616" y="2146449"/>
            <a:chExt cx="7165477" cy="333661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9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763688" y="548681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Общение воспитателя с родителями воспитанников</a:t>
            </a:r>
          </a:p>
        </p:txBody>
      </p:sp>
      <p:pic>
        <p:nvPicPr>
          <p:cNvPr id="1026" name="Picture 2" descr="C:\Users\Администратор\Desktop\8351a45fcdacadf741148bfef648c47d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484" y="2492896"/>
            <a:ext cx="7322786" cy="37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48965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-Психологи говорят, что в общении наиболее применим </a:t>
            </a:r>
            <a:r>
              <a:rPr lang="ru-RU" sz="2400" b="1" dirty="0">
                <a:solidFill>
                  <a:srgbClr val="002060"/>
                </a:solidFill>
              </a:rPr>
              <a:t>косвенный комплимент</a:t>
            </a:r>
            <a:r>
              <a:rPr lang="ru-RU" sz="2400" dirty="0"/>
              <a:t>: мы хвалим не самого человека, а то, что ему дорого: охотнику – ружье, родителю его ребенка.</a:t>
            </a:r>
          </a:p>
          <a:p>
            <a:r>
              <a:rPr lang="ru-RU" sz="2400" dirty="0"/>
              <a:t> Загруженные, усталые после работы родители особенно уязвимы в отношении хорошего и плохого поведения ребенка. Поэтому не стоит акцентировать внимание на плохом. Сначала  расскажите об успехах и только в конце тактично можно поведать о проблемных сторонах ребенка.</a:t>
            </a:r>
          </a:p>
        </p:txBody>
      </p:sp>
      <p:pic>
        <p:nvPicPr>
          <p:cNvPr id="6146" name="Picture 2" descr="C:\Users\Администратор\Desktop\image001_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8800"/>
            <a:ext cx="3129578" cy="402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1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-79653"/>
            <a:ext cx="777686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300" dirty="0" smtClean="0"/>
          </a:p>
          <a:p>
            <a:r>
              <a:rPr lang="ru-RU" sz="2300" dirty="0" smtClean="0"/>
              <a:t>Одновременно </a:t>
            </a:r>
            <a:r>
              <a:rPr lang="ru-RU" sz="2300" dirty="0"/>
              <a:t>с улыбкой необходим </a:t>
            </a:r>
            <a:r>
              <a:rPr lang="ru-RU" sz="2400" b="1" dirty="0" smtClean="0">
                <a:solidFill>
                  <a:srgbClr val="002060"/>
                </a:solidFill>
              </a:rPr>
              <a:t>доброжелательный,  </a:t>
            </a:r>
            <a:r>
              <a:rPr lang="ru-RU" sz="2400" b="1" dirty="0">
                <a:solidFill>
                  <a:srgbClr val="002060"/>
                </a:solidFill>
              </a:rPr>
              <a:t>внимательный взгляд (контакт глаз)</a:t>
            </a:r>
            <a:r>
              <a:rPr lang="ru-RU" sz="2300" dirty="0"/>
              <a:t>. Но не  «сверлите» собеседника взглядом.</a:t>
            </a:r>
          </a:p>
          <a:p>
            <a:pPr algn="just"/>
            <a:r>
              <a:rPr lang="ru-RU" sz="2300" b="1" dirty="0">
                <a:solidFill>
                  <a:srgbClr val="002060"/>
                </a:solidFill>
              </a:rPr>
              <a:t>  </a:t>
            </a:r>
            <a:r>
              <a:rPr lang="ru-RU" sz="2400" b="1" dirty="0">
                <a:solidFill>
                  <a:srgbClr val="002060"/>
                </a:solidFill>
              </a:rPr>
              <a:t>Короткая дистанция и удобное расположение </a:t>
            </a:r>
            <a:r>
              <a:rPr lang="ru-RU" sz="2300" dirty="0"/>
              <a:t>(от 50 см до 1,5 м). Такая дистанция характерна для беседы близких знакомых, друзей, поэтому собеседник подсознательно настраивается нас выслушать и помочь – благодаря этой дистанции мы воспринимаемся им «ближе». Но не переступать «границы» личного пространства собеседника!</a:t>
            </a:r>
          </a:p>
          <a:p>
            <a:r>
              <a:rPr lang="ru-RU" sz="2300" dirty="0"/>
              <a:t>  Убрать барьеры, «увеличивающие» расстояние в нашем восприятии в общении (стол, книга, лист бумаги в руках).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Использовать</a:t>
            </a:r>
            <a:r>
              <a:rPr lang="ru-RU" sz="2400" dirty="0"/>
              <a:t> </a:t>
            </a:r>
            <a:r>
              <a:rPr lang="ru-RU" sz="2300" dirty="0"/>
              <a:t>по ходу разговора </a:t>
            </a:r>
            <a:r>
              <a:rPr lang="ru-RU" sz="2400" b="1" dirty="0">
                <a:solidFill>
                  <a:srgbClr val="002060"/>
                </a:solidFill>
              </a:rPr>
              <a:t>открытые жесты</a:t>
            </a:r>
            <a:r>
              <a:rPr lang="ru-RU" sz="2300" dirty="0"/>
              <a:t>, не скрещивать перед собой руки, ноги.</a:t>
            </a:r>
          </a:p>
          <a:p>
            <a:pPr algn="just"/>
            <a:r>
              <a:rPr lang="ru-RU" sz="2300" dirty="0"/>
              <a:t> Всем своим видом поддерживать состояние безопасности и комфорта (отсутствие напряженности в позе, резких движений, сжатых кулаков, взгляд исподлобья, вызывающая интонация в голосе).</a:t>
            </a:r>
          </a:p>
        </p:txBody>
      </p:sp>
    </p:spTree>
    <p:extLst>
      <p:ext uri="{BB962C8B-B14F-4D97-AF65-F5344CB8AC3E}">
        <p14:creationId xmlns:p14="http://schemas.microsoft.com/office/powerpoint/2010/main" val="285235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9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вам успехов в работе с родителями, и конечно, с детьми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Администратор\Desktop\vospitatelj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3056"/>
            <a:ext cx="769211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1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Работа с семьей – это кропотливый труд. </a:t>
            </a:r>
            <a:r>
              <a:rPr lang="ru-RU" sz="2800" dirty="0" smtClean="0"/>
              <a:t>И требует </a:t>
            </a:r>
            <a:r>
              <a:rPr lang="ru-RU" sz="2800" dirty="0"/>
              <a:t>от педагогов определенных усилий. И воспитатель, и родитель – взрослые люди, которые имеют свои психологические особенности, возрастные и индивидуальные черты, свой жизненный опыт и собственное видение проблем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2050" name="Picture 2" descr="C:\Users\Администратор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60" y="4005064"/>
            <a:ext cx="7354605" cy="231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3"/>
            <a:ext cx="74168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ПРИНЦИПАМИ ВЗАИМОДЕЙСТВИЯ С РОДИТЕЛЯМИ ЯВЛЯЮТСЯ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dirty="0"/>
          </a:p>
          <a:p>
            <a:r>
              <a:rPr lang="ru-RU" dirty="0"/>
              <a:t>	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Доброжелательный 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</a:rPr>
              <a:t>стиль общения педагогов с 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родителями.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/>
              <a:t>Позитивный настрой на общение является тем самым прочным фундаментом, на котором строится вся работа педагогов группы с родителями. В общении воспитателя с родителями неуместны категоричность, требовательный тон. Педагог общается с родителями ежедневно, и именно от него зависит, каким будет отношение семьи к детскому саду в целом. Ежедневное доброжелательное взаимодействие педагогов с родителями значит гораздо больше, чем отдельное хорошо проведенное мероприятие.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00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704856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/>
              <a:t></a:t>
            </a:r>
            <a:r>
              <a:rPr lang="ru-RU" sz="2200" dirty="0"/>
              <a:t>	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Индивидуальный подход</a:t>
            </a:r>
          </a:p>
          <a:p>
            <a:r>
              <a:rPr lang="ru-RU" sz="2200" dirty="0"/>
              <a:t>Воспитатель, общаясь с родителями, должен чувствовать ситуацию, настроение мамы или папы. Здесь и пригодится человеческое и педагогическое умение воспитателя успокоить родителя, посочувствовать и вместе подумать, как помочь ребенку в той или иной ситуации.</a:t>
            </a:r>
          </a:p>
          <a:p>
            <a:r>
              <a:rPr lang="ru-RU" sz="2200" dirty="0" smtClean="0"/>
              <a:t></a:t>
            </a:r>
            <a:r>
              <a:rPr lang="ru-RU" sz="2200" dirty="0"/>
              <a:t>	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Сотрудничество, а не наставничество</a:t>
            </a:r>
          </a:p>
          <a:p>
            <a:r>
              <a:rPr lang="ru-RU" sz="2200" dirty="0"/>
              <a:t>Современные мамы и папы в большинстве своем люди грамотные, осведомленные и, конечно, хорошо знающие, как им надо воспитывать своих собственных детей. Поэтому позиция наставления </a:t>
            </a:r>
            <a:r>
              <a:rPr lang="ru-RU" sz="2200" dirty="0" smtClean="0"/>
              <a:t>сегодня </a:t>
            </a:r>
            <a:r>
              <a:rPr lang="ru-RU" sz="2200" dirty="0"/>
              <a:t>вряд ли принесет положительные результаты. Гораздо эффективнее будут создание атмосферы взаимопомощи и поддержки семьи в сложных педагогических </a:t>
            </a:r>
            <a:r>
              <a:rPr lang="ru-RU" sz="2200" dirty="0" smtClean="0"/>
              <a:t>ситуациях.</a:t>
            </a:r>
            <a:endParaRPr lang="ru-RU" sz="2200" dirty="0"/>
          </a:p>
          <a:p>
            <a:endParaRPr lang="ru-RU" dirty="0"/>
          </a:p>
        </p:txBody>
      </p:sp>
      <p:pic>
        <p:nvPicPr>
          <p:cNvPr id="4098" name="Picture 2" descr="C:\Users\Администратор\Desktop\cropped_0_106193_5637e488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446" y="5083636"/>
            <a:ext cx="6840760" cy="175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98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3"/>
            <a:ext cx="741682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/>
              <a:t></a:t>
            </a:r>
            <a:r>
              <a:rPr lang="ru-RU" sz="2300" dirty="0"/>
              <a:t>	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Готовимся серьезно</a:t>
            </a:r>
          </a:p>
          <a:p>
            <a:r>
              <a:rPr lang="ru-RU" sz="2300" dirty="0"/>
              <a:t>Любое, даже самое небольшое мероприятие по работе с родителями необходимо тщательно и серьезно готовить. Главное в этой работе - качество, а не количество отдельно взятых, не связанных между собой мероприятий. Слабое, плохо подготовленное родительское собрание или семинар могут негативно повлиять на положительный имидж учреждения в целом.</a:t>
            </a:r>
          </a:p>
          <a:p>
            <a:r>
              <a:rPr lang="ru-RU" sz="2300" dirty="0"/>
              <a:t>	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Динамичность</a:t>
            </a:r>
          </a:p>
          <a:p>
            <a:r>
              <a:rPr lang="ru-RU" sz="2300" dirty="0"/>
              <a:t>Детский сад сегодня должен находиться в режиме развития, а не функционирования, представлять собой мобильную систему, быстро реагировать на изменения социального состава родителей, их образовательные потребности и воспитательные запросы. В зависимости от этого должны меняться формы и направления работы детского сада с семьей.</a:t>
            </a:r>
          </a:p>
        </p:txBody>
      </p:sp>
    </p:spTree>
    <p:extLst>
      <p:ext uri="{BB962C8B-B14F-4D97-AF65-F5344CB8AC3E}">
        <p14:creationId xmlns:p14="http://schemas.microsoft.com/office/powerpoint/2010/main" val="64982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58847"/>
            <a:ext cx="7704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3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УВАЖАЕМЫЕ </a:t>
            </a:r>
            <a:r>
              <a:rPr lang="ru-RU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ПЕДАГОГИ, ПОМНИТЕ:</a:t>
            </a:r>
          </a:p>
          <a:p>
            <a:r>
              <a:rPr lang="ru-RU" sz="2300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Не выносите суждений</a:t>
            </a:r>
            <a:r>
              <a:rPr lang="ru-RU" sz="2300" dirty="0"/>
              <a:t>. Воспитателю необходимо избегать суждений типа «Вы слишком мало уделяете времени воспитанию сына (дочери)», так как эти фразы (даже если они абсолютно справедливы) чаще всего порождают протест со стороны родителей.</a:t>
            </a:r>
          </a:p>
          <a:p>
            <a:r>
              <a:rPr lang="ru-RU" sz="2300" dirty="0"/>
              <a:t>2.	</a:t>
            </a:r>
            <a:r>
              <a:rPr lang="ru-RU" sz="2400" b="1" dirty="0">
                <a:solidFill>
                  <a:srgbClr val="002060"/>
                </a:solidFill>
              </a:rPr>
              <a:t>Не поучайте. Не </a:t>
            </a:r>
            <a:r>
              <a:rPr lang="ru-RU" sz="2400" b="1" dirty="0" smtClean="0">
                <a:solidFill>
                  <a:srgbClr val="002060"/>
                </a:solidFill>
              </a:rPr>
              <a:t>подсказывайте </a:t>
            </a:r>
            <a:r>
              <a:rPr lang="ru-RU" sz="2400" b="1" dirty="0">
                <a:solidFill>
                  <a:srgbClr val="002060"/>
                </a:solidFill>
              </a:rPr>
              <a:t>решения. </a:t>
            </a:r>
            <a:r>
              <a:rPr lang="ru-RU" sz="2300" dirty="0"/>
              <a:t>Нельзя навязывать собеседнику свою собственную точку зрения и «учить жизни» родителей, так как фразы «На Вашем месте я бы…» и им подобные ущемляют самолюбие собеседника и не способствуют процессу общения.</a:t>
            </a:r>
          </a:p>
          <a:p>
            <a:r>
              <a:rPr lang="ru-RU" sz="2300" dirty="0"/>
              <a:t>3.	</a:t>
            </a:r>
            <a:r>
              <a:rPr lang="ru-RU" sz="2400" b="1" dirty="0">
                <a:solidFill>
                  <a:srgbClr val="002060"/>
                </a:solidFill>
              </a:rPr>
              <a:t>Не ставьте «диагноз». </a:t>
            </a:r>
            <a:r>
              <a:rPr lang="ru-RU" sz="2300" dirty="0"/>
              <a:t>Необходимо помнить, что все фразы воспитателя должны быть корректны. Категоричные высказывания - «Ваш ребенок не умеет себя вести», «Вам нужно обратиться по поводу отклонений в поведении вашего сына (дочери) к психологу» всегда настораживают родителей и настраивают против вас.</a:t>
            </a:r>
          </a:p>
        </p:txBody>
      </p:sp>
    </p:spTree>
    <p:extLst>
      <p:ext uri="{BB962C8B-B14F-4D97-AF65-F5344CB8AC3E}">
        <p14:creationId xmlns:p14="http://schemas.microsoft.com/office/powerpoint/2010/main" val="298733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727280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4.	</a:t>
            </a:r>
            <a:r>
              <a:rPr lang="ru-RU" sz="2400" b="1" dirty="0">
                <a:solidFill>
                  <a:srgbClr val="002060"/>
                </a:solidFill>
              </a:rPr>
              <a:t>Не выпытывайте. </a:t>
            </a:r>
            <a:r>
              <a:rPr lang="ru-RU" sz="2300" dirty="0"/>
              <a:t>Нельзя задавать родителям вопросы, не касающиеся педагогического процесса, так как излишнее любопытство разрушает взаимопонимание между семьей и детским садом.</a:t>
            </a:r>
          </a:p>
          <a:p>
            <a:r>
              <a:rPr lang="ru-RU" sz="2300" dirty="0"/>
              <a:t>5.	</a:t>
            </a:r>
            <a:r>
              <a:rPr lang="ru-RU" sz="2400" b="1" dirty="0">
                <a:solidFill>
                  <a:srgbClr val="002060"/>
                </a:solidFill>
              </a:rPr>
              <a:t>Не разглашайте «тайну». </a:t>
            </a:r>
            <a:r>
              <a:rPr lang="ru-RU" sz="2300" dirty="0"/>
              <a:t>Воспитатель обязан сохранять в тайне сведения о семье, доверенные ему родителями, если те не желают, чтобы эти сведения стали достоянием гласности.</a:t>
            </a:r>
          </a:p>
          <a:p>
            <a:r>
              <a:rPr lang="ru-RU" sz="2300" dirty="0"/>
              <a:t>6.	</a:t>
            </a:r>
            <a:r>
              <a:rPr lang="ru-RU" sz="2400" b="1" dirty="0">
                <a:solidFill>
                  <a:srgbClr val="002060"/>
                </a:solidFill>
              </a:rPr>
              <a:t>Не провоцируйте конфликты. </a:t>
            </a:r>
            <a:r>
              <a:rPr lang="ru-RU" sz="2300" dirty="0"/>
              <a:t>Воспитатель избежит конфликтных ситуаций в общении с родителями, если будет соблюдать все вышеперечисленные правила общения с родителями.</a:t>
            </a:r>
          </a:p>
        </p:txBody>
      </p:sp>
      <p:pic>
        <p:nvPicPr>
          <p:cNvPr id="5122" name="Picture 2" descr="C:\Users\Администратор\Desktop\1409235063_d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4802760"/>
            <a:ext cx="7920880" cy="187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35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7704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кодекс общения: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Всегда стремиться быть в хорошем настроении и быть приятным в общении.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Стараться почувствовать эмоциональное состояние родителей.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Находить возможность каждый раз говорить родителям что-нибудь положительное о ребенке — это лучший способ расположить родителей к себе.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Давать родителям возможность высказаться, не перебивая их.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Быть эмоционально уравновешенным при общении с родителями, подавать пример воспитанности и такта.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 сложной ситуации стараться подавать пример уступчивости — этим своего достоинства уронить нельзя, но укрепить его можно.</a:t>
            </a:r>
          </a:p>
        </p:txBody>
      </p:sp>
    </p:spTree>
    <p:extLst>
      <p:ext uri="{BB962C8B-B14F-4D97-AF65-F5344CB8AC3E}">
        <p14:creationId xmlns:p14="http://schemas.microsoft.com/office/powerpoint/2010/main" val="25693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97346"/>
            <a:ext cx="763284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/>
              <a:t>В </a:t>
            </a:r>
            <a:r>
              <a:rPr lang="ru-RU" sz="2300" dirty="0"/>
              <a:t>общении существуют свои закономерности. Основа отношения к нам человека закладывается в первые 15 секунд! Для того, чтобы благополучно пройти через «минное поле» этих первых секунд, необходимо применить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«Правило трех плюсов» </a:t>
            </a:r>
            <a:r>
              <a:rPr lang="ru-RU" sz="2300" dirty="0"/>
              <a:t>(чтобы расположить к себе собеседника нужно дать ему как минимум три психологических плюса.</a:t>
            </a:r>
          </a:p>
          <a:p>
            <a:r>
              <a:rPr lang="ru-RU" sz="2300" dirty="0"/>
              <a:t> Самые универсальные – это: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Улыбка, имя собеседника, комплимент</a:t>
            </a:r>
            <a:r>
              <a:rPr lang="ru-RU" sz="2300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2300" dirty="0"/>
              <a:t> - Для того чтобы люди хотели с нами общаться, мы сами должны демонстрировать свою готовность общаться с ними. И собеседник должен это видеть. Необходима искренняя, доброжелательная улыбка!</a:t>
            </a:r>
          </a:p>
          <a:p>
            <a:r>
              <a:rPr lang="ru-RU" sz="2300" dirty="0"/>
              <a:t> - Имя человека – это самый сладостный и самый важный для него звук на любом языке. Важно использовать имя-отчество при приветствии. Не просто кивнуть или сказать: «</a:t>
            </a:r>
            <a:r>
              <a:rPr lang="ru-RU" sz="2300" dirty="0" err="1"/>
              <a:t>Здрась</a:t>
            </a:r>
            <a:r>
              <a:rPr lang="ru-RU" sz="2300" dirty="0"/>
              <a:t>-те!», а «Здравствуйте, Анна Ивановна!».</a:t>
            </a:r>
          </a:p>
        </p:txBody>
      </p:sp>
    </p:spTree>
    <p:extLst>
      <p:ext uri="{BB962C8B-B14F-4D97-AF65-F5344CB8AC3E}">
        <p14:creationId xmlns:p14="http://schemas.microsoft.com/office/powerpoint/2010/main" val="2702945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2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7B354D"/>
      </a:hlink>
      <a:folHlink>
        <a:srgbClr val="B5547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517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DNA7 X86</cp:lastModifiedBy>
  <cp:revision>15</cp:revision>
  <dcterms:created xsi:type="dcterms:W3CDTF">2014-11-22T17:16:34Z</dcterms:created>
  <dcterms:modified xsi:type="dcterms:W3CDTF">2016-09-27T07:48:05Z</dcterms:modified>
</cp:coreProperties>
</file>